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1" r:id="rId5"/>
    <p:sldMasterId id="2147483692" r:id="rId6"/>
    <p:sldMasterId id="2147483693" r:id="rId7"/>
    <p:sldMasterId id="21474836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Lst>
  <p:sldSz cy="51435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23F4EE5-E99D-4433-BDF4-04F6EC983DF5}">
  <a:tblStyle styleId="{623F4EE5-E99D-4433-BDF4-04F6EC983D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CenturyGothic-regular.fntdata"/><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CenturyGothic-italic.fntdata"/><Relationship Id="rId12" Type="http://schemas.openxmlformats.org/officeDocument/2006/relationships/slide" Target="slides/slide3.xml"/><Relationship Id="rId34" Type="http://schemas.openxmlformats.org/officeDocument/2006/relationships/font" Target="fonts/CenturyGothic-bold.fntdata"/><Relationship Id="rId15" Type="http://schemas.openxmlformats.org/officeDocument/2006/relationships/slide" Target="slides/slide6.xml"/><Relationship Id="rId14" Type="http://schemas.openxmlformats.org/officeDocument/2006/relationships/slide" Target="slides/slide5.xml"/><Relationship Id="rId36" Type="http://schemas.openxmlformats.org/officeDocument/2006/relationships/font" Target="fonts/CenturyGothic-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0f9ff01aa_1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Divyaj</a:t>
            </a:r>
            <a:endParaRPr/>
          </a:p>
          <a:p>
            <a:pPr indent="0" lvl="0" marL="0" rtl="0" algn="l">
              <a:spcBef>
                <a:spcPts val="0"/>
              </a:spcBef>
              <a:spcAft>
                <a:spcPts val="0"/>
              </a:spcAft>
              <a:buNone/>
            </a:pPr>
            <a:r>
              <a:rPr lang="en"/>
              <a:t>5-7 Twinkle</a:t>
            </a:r>
            <a:endParaRPr/>
          </a:p>
          <a:p>
            <a:pPr indent="0" lvl="0" marL="0" rtl="0" algn="l">
              <a:spcBef>
                <a:spcPts val="0"/>
              </a:spcBef>
              <a:spcAft>
                <a:spcPts val="0"/>
              </a:spcAft>
              <a:buNone/>
            </a:pPr>
            <a:r>
              <a:rPr lang="en"/>
              <a:t>8-10 Niyati</a:t>
            </a:r>
            <a:endParaRPr/>
          </a:p>
          <a:p>
            <a:pPr indent="0" lvl="0" marL="0" rtl="0" algn="l">
              <a:spcBef>
                <a:spcPts val="0"/>
              </a:spcBef>
              <a:spcAft>
                <a:spcPts val="0"/>
              </a:spcAft>
              <a:buNone/>
            </a:pPr>
            <a:r>
              <a:rPr lang="en"/>
              <a:t>11-14 Balaji</a:t>
            </a:r>
            <a:endParaRPr/>
          </a:p>
          <a:p>
            <a:pPr indent="0" lvl="0" marL="0" rtl="0" algn="l">
              <a:spcBef>
                <a:spcPts val="0"/>
              </a:spcBef>
              <a:spcAft>
                <a:spcPts val="0"/>
              </a:spcAft>
              <a:buNone/>
            </a:pPr>
            <a:r>
              <a:rPr lang="en"/>
              <a:t>15-19 Abhitej</a:t>
            </a:r>
            <a:endParaRPr/>
          </a:p>
          <a:p>
            <a:pPr indent="0" lvl="0" marL="0" rtl="0" algn="l">
              <a:spcBef>
                <a:spcPts val="0"/>
              </a:spcBef>
              <a:spcAft>
                <a:spcPts val="0"/>
              </a:spcAft>
              <a:buNone/>
            </a:pPr>
            <a:r>
              <a:rPr lang="en"/>
              <a:t>20-23 Tej</a:t>
            </a:r>
            <a:endParaRPr/>
          </a:p>
        </p:txBody>
      </p:sp>
      <p:sp>
        <p:nvSpPr>
          <p:cNvPr id="315" name="Google Shape;315;g40f9ff01aa_1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25c6558d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25c6558d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Niyati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25c6558d7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25c6558d7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Balaji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many business functions like marketing and HR who depend on art rather than a well thought reasoned quantitative technique.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Whereas oncomparing </a:t>
            </a:r>
            <a:r>
              <a:rPr lang="en" sz="1400">
                <a:solidFill>
                  <a:schemeClr val="dk1"/>
                </a:solidFill>
              </a:rPr>
              <a:t>the killer app with analytics which focuses on one particular area, analytics to be successful should focus on many parts of the business.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Analytics is being used by the enterprise, customers and the suppliers</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25c6558d7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25c6558d7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Balaji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25c6558d7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25c6558d7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Balaji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25c6558d7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25c6558d7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Balaji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25c6558d7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25c6558d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Abitej</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25c6558d7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25c6558d7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Abitej</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25c6558d7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25c6558d7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abitej</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25c6558d7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25c6558d7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abitej</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25c6558d7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25c6558d7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Abitej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0f9ff01aa_1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Divyaj</a:t>
            </a:r>
            <a:endParaRPr/>
          </a:p>
        </p:txBody>
      </p:sp>
      <p:sp>
        <p:nvSpPr>
          <p:cNvPr id="321" name="Google Shape;321;g40f9ff01aa_1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0f9ff01aa_1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Tej</a:t>
            </a:r>
            <a:endParaRPr/>
          </a:p>
        </p:txBody>
      </p:sp>
      <p:sp>
        <p:nvSpPr>
          <p:cNvPr id="429" name="Google Shape;429;g40f9ff01aa_1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25c6558d7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25c6558d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Tej</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0f9ff01aa_1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Tej</a:t>
            </a:r>
            <a:endParaRPr/>
          </a:p>
        </p:txBody>
      </p:sp>
      <p:sp>
        <p:nvSpPr>
          <p:cNvPr id="440" name="Google Shape;440;g40f9ff01aa_1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0f9ff01aa_1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Tej </a:t>
            </a:r>
            <a:endParaRPr/>
          </a:p>
        </p:txBody>
      </p:sp>
      <p:sp>
        <p:nvSpPr>
          <p:cNvPr id="446" name="Google Shape;446;g40f9ff01aa_10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0f9ff01aa_1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is the study of the data to understand customer behaviour and potential trends so as to gain a competitive advantage in the market with similar products and technologies </a:t>
            </a:r>
            <a:endParaRPr/>
          </a:p>
          <a:p>
            <a:pPr indent="0" lvl="0" marL="0" rtl="0" algn="l">
              <a:spcBef>
                <a:spcPts val="0"/>
              </a:spcBef>
              <a:spcAft>
                <a:spcPts val="0"/>
              </a:spcAft>
              <a:buNone/>
            </a:pPr>
            <a:r>
              <a:t/>
            </a:r>
            <a:endParaRPr/>
          </a:p>
        </p:txBody>
      </p:sp>
      <p:sp>
        <p:nvSpPr>
          <p:cNvPr id="328" name="Google Shape;328;g40f9ff01aa_1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0f9ff01aa_1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Divyaj</a:t>
            </a:r>
            <a:endParaRPr/>
          </a:p>
        </p:txBody>
      </p:sp>
      <p:sp>
        <p:nvSpPr>
          <p:cNvPr id="334" name="Google Shape;334;g40f9ff01aa_1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25c6558d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25c6558d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Twinkle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25c6558d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25c6558d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Twinkle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25c6558d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25c6558d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Twinkle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25c6558d7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25c6558d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Twinkle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25c6558d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25c6558d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Niyati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7.png"/><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1">
  <p:cSld name="Campus Aerial 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6858000" cy="5143500"/>
          </a:xfrm>
          <a:prstGeom prst="rect">
            <a:avLst/>
          </a:prstGeom>
          <a:noFill/>
          <a:ln>
            <a:noFill/>
          </a:ln>
        </p:spPr>
      </p:pic>
      <p:sp>
        <p:nvSpPr>
          <p:cNvPr id="52" name="Google Shape;52;p13"/>
          <p:cNvSpPr txBox="1"/>
          <p:nvPr>
            <p:ph idx="1" type="body"/>
          </p:nvPr>
        </p:nvSpPr>
        <p:spPr>
          <a:xfrm>
            <a:off x="123825" y="1023256"/>
            <a:ext cx="5776232" cy="1507673"/>
          </a:xfrm>
          <a:prstGeom prst="rect">
            <a:avLst/>
          </a:prstGeom>
          <a:noFill/>
          <a:ln>
            <a:noFill/>
          </a:ln>
        </p:spPr>
        <p:txBody>
          <a:bodyPr anchorCtr="0" anchor="t" bIns="45700" lIns="91425" spcFirstLastPara="1" rIns="91425" wrap="square" tIns="45700"/>
          <a:lstStyle>
            <a:lvl1pPr indent="-228600" lvl="0" marL="457200" marR="0" rtl="0" algn="l">
              <a:spcBef>
                <a:spcPts val="640"/>
              </a:spcBef>
              <a:spcAft>
                <a:spcPts val="0"/>
              </a:spcAft>
              <a:buClr>
                <a:schemeClr val="dk1"/>
              </a:buClr>
              <a:buSzPts val="32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2" type="body"/>
          </p:nvPr>
        </p:nvSpPr>
        <p:spPr>
          <a:xfrm>
            <a:off x="115888" y="3673928"/>
            <a:ext cx="5784169" cy="942125"/>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16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16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1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1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13"/>
          <p:cNvSpPr txBox="1"/>
          <p:nvPr>
            <p:ph idx="3" type="body"/>
          </p:nvPr>
        </p:nvSpPr>
        <p:spPr>
          <a:xfrm>
            <a:off x="123825" y="2634343"/>
            <a:ext cx="5776232" cy="903515"/>
          </a:xfrm>
          <a:prstGeom prst="rect">
            <a:avLst/>
          </a:prstGeom>
          <a:noFill/>
          <a:ln>
            <a:noFill/>
          </a:ln>
        </p:spPr>
        <p:txBody>
          <a:bodyPr anchorCtr="0" anchor="t"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16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16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1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16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55" name="Google Shape;55;p13"/>
          <p:cNvPicPr preferRelativeResize="0"/>
          <p:nvPr/>
        </p:nvPicPr>
        <p:blipFill rotWithShape="1">
          <a:blip r:embed="rId3">
            <a:alphaModFix/>
          </a:blip>
          <a:srcRect b="0" l="0" r="0" t="0"/>
          <a:stretch/>
        </p:blipFill>
        <p:spPr>
          <a:xfrm>
            <a:off x="0" y="0"/>
            <a:ext cx="6858000" cy="731520"/>
          </a:xfrm>
          <a:prstGeom prst="rect">
            <a:avLst/>
          </a:prstGeom>
          <a:noFill/>
          <a:ln>
            <a:noFill/>
          </a:ln>
        </p:spPr>
      </p:pic>
      <p:pic>
        <p:nvPicPr>
          <p:cNvPr descr="CoverSlide_Footer_03.png" id="56" name="Google Shape;56;p13"/>
          <p:cNvPicPr preferRelativeResize="0"/>
          <p:nvPr/>
        </p:nvPicPr>
        <p:blipFill rotWithShape="1">
          <a:blip r:embed="rId4">
            <a:alphaModFix/>
          </a:blip>
          <a:srcRect b="0" l="0" r="0" t="0"/>
          <a:stretch/>
        </p:blipFill>
        <p:spPr>
          <a:xfrm>
            <a:off x="0" y="4704588"/>
            <a:ext cx="6858000" cy="438912"/>
          </a:xfrm>
          <a:prstGeom prst="rect">
            <a:avLst/>
          </a:prstGeom>
          <a:noFill/>
          <a:ln>
            <a:noFill/>
          </a:ln>
        </p:spPr>
      </p:pic>
      <p:pic>
        <p:nvPicPr>
          <p:cNvPr descr="Stevens-Official-PMSColor-R.eps" id="57" name="Google Shape;57;p13"/>
          <p:cNvPicPr preferRelativeResize="0"/>
          <p:nvPr/>
        </p:nvPicPr>
        <p:blipFill rotWithShape="1">
          <a:blip r:embed="rId5">
            <a:alphaModFix/>
          </a:blip>
          <a:srcRect b="0" l="0" r="0" t="0"/>
          <a:stretch/>
        </p:blipFill>
        <p:spPr>
          <a:xfrm>
            <a:off x="235857" y="212272"/>
            <a:ext cx="1450522" cy="621652"/>
          </a:xfrm>
          <a:prstGeom prst="rect">
            <a:avLst/>
          </a:prstGeom>
          <a:noFill/>
          <a:ln>
            <a:noFill/>
          </a:ln>
        </p:spPr>
      </p:pic>
      <p:sp>
        <p:nvSpPr>
          <p:cNvPr id="58" name="Google Shape;58;p13"/>
          <p:cNvSpPr txBox="1"/>
          <p:nvPr>
            <p:ph idx="11" type="ftr"/>
          </p:nvPr>
        </p:nvSpPr>
        <p:spPr>
          <a:xfrm>
            <a:off x="6047030" y="4890279"/>
            <a:ext cx="2938212" cy="150827"/>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2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lon Lab">
  <p:cSld name="Hanlon Lab">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2">
            <a:alphaModFix/>
          </a:blip>
          <a:srcRect b="0" l="0" r="0" t="0"/>
          <a:stretch/>
        </p:blipFill>
        <p:spPr>
          <a:xfrm>
            <a:off x="0" y="0"/>
            <a:ext cx="6858000" cy="5143500"/>
          </a:xfrm>
          <a:prstGeom prst="rect">
            <a:avLst/>
          </a:prstGeom>
          <a:noFill/>
          <a:ln>
            <a:noFill/>
          </a:ln>
        </p:spPr>
      </p:pic>
      <p:pic>
        <p:nvPicPr>
          <p:cNvPr descr="/Users/jasonrodriguez/Projects/Power Points/FINAL Template/images/images/PPT_Template_Header.png" id="61" name="Google Shape;61;p14"/>
          <p:cNvPicPr preferRelativeResize="0"/>
          <p:nvPr/>
        </p:nvPicPr>
        <p:blipFill rotWithShape="1">
          <a:blip r:embed="rId3">
            <a:alphaModFix/>
          </a:blip>
          <a:srcRect b="0" l="0" r="0" t="0"/>
          <a:stretch/>
        </p:blipFill>
        <p:spPr>
          <a:xfrm>
            <a:off x="0" y="0"/>
            <a:ext cx="6858000" cy="731520"/>
          </a:xfrm>
          <a:prstGeom prst="rect">
            <a:avLst/>
          </a:prstGeom>
          <a:noFill/>
          <a:ln>
            <a:noFill/>
          </a:ln>
        </p:spPr>
      </p:pic>
      <p:pic>
        <p:nvPicPr>
          <p:cNvPr id="62" name="Google Shape;62;p14"/>
          <p:cNvPicPr preferRelativeResize="0"/>
          <p:nvPr/>
        </p:nvPicPr>
        <p:blipFill rotWithShape="1">
          <a:blip r:embed="rId4">
            <a:alphaModFix/>
          </a:blip>
          <a:srcRect b="0" l="0" r="0" t="0"/>
          <a:stretch/>
        </p:blipFill>
        <p:spPr>
          <a:xfrm>
            <a:off x="0" y="4704588"/>
            <a:ext cx="6858000" cy="438912"/>
          </a:xfrm>
          <a:prstGeom prst="rect">
            <a:avLst/>
          </a:prstGeom>
          <a:noFill/>
          <a:ln>
            <a:noFill/>
          </a:ln>
        </p:spPr>
      </p:pic>
      <p:sp>
        <p:nvSpPr>
          <p:cNvPr id="63" name="Google Shape;63;p14"/>
          <p:cNvSpPr txBox="1"/>
          <p:nvPr>
            <p:ph type="title"/>
          </p:nvPr>
        </p:nvSpPr>
        <p:spPr>
          <a:xfrm>
            <a:off x="227013" y="205978"/>
            <a:ext cx="7923694" cy="857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3400"/>
              <a:buFont typeface="Century Gothic"/>
              <a:buNone/>
              <a:defRPr b="1" i="0" sz="34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
        <p:nvSpPr>
          <p:cNvPr id="64" name="Google Shape;64;p14"/>
          <p:cNvSpPr txBox="1"/>
          <p:nvPr>
            <p:ph idx="1" type="body"/>
          </p:nvPr>
        </p:nvSpPr>
        <p:spPr>
          <a:xfrm>
            <a:off x="227013" y="1919150"/>
            <a:ext cx="5648950" cy="2651270"/>
          </a:xfrm>
          <a:prstGeom prst="rect">
            <a:avLst/>
          </a:prstGeom>
          <a:noFill/>
          <a:ln>
            <a:noFill/>
          </a:ln>
        </p:spPr>
        <p:txBody>
          <a:bodyPr anchorCtr="0" anchor="t" bIns="45700" lIns="91425" spcFirstLastPara="1" rIns="91425" wrap="square" tIns="45700"/>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4"/>
          <p:cNvSpPr txBox="1"/>
          <p:nvPr>
            <p:ph idx="2" type="body"/>
          </p:nvPr>
        </p:nvSpPr>
        <p:spPr>
          <a:xfrm>
            <a:off x="227013" y="1189366"/>
            <a:ext cx="8691562" cy="603646"/>
          </a:xfrm>
          <a:prstGeom prst="rect">
            <a:avLst/>
          </a:prstGeom>
          <a:noFill/>
          <a:ln>
            <a:noFill/>
          </a:ln>
        </p:spPr>
        <p:txBody>
          <a:bodyPr anchorCtr="0" anchor="ctr"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16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160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160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160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4"/>
          <p:cNvSpPr txBox="1"/>
          <p:nvPr>
            <p:ph idx="12" type="sldNum"/>
          </p:nvPr>
        </p:nvSpPr>
        <p:spPr>
          <a:xfrm>
            <a:off x="8708569" y="4897387"/>
            <a:ext cx="370115" cy="16447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0" y="0"/>
            <a:ext cx="3000000" cy="2250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1"/>
              </a:buClr>
              <a:buSzPts val="2200"/>
              <a:buFont typeface="Century Gothic"/>
              <a:buNone/>
              <a:defRPr b="0" i="0" sz="22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
        <p:nvSpPr>
          <p:cNvPr id="69" name="Google Shape;69;p15"/>
          <p:cNvSpPr txBox="1"/>
          <p:nvPr>
            <p:ph idx="1" type="body"/>
          </p:nvPr>
        </p:nvSpPr>
        <p:spPr>
          <a:xfrm>
            <a:off x="0" y="0"/>
            <a:ext cx="3000000" cy="2250000"/>
          </a:xfrm>
          <a:prstGeom prst="rect">
            <a:avLst/>
          </a:prstGeom>
          <a:noFill/>
          <a:ln>
            <a:noFill/>
          </a:ln>
        </p:spPr>
        <p:txBody>
          <a:bodyPr anchorCtr="0" anchor="ctr"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68300" lvl="1" marL="914400" marR="0" rtl="0" algn="l">
              <a:spcBef>
                <a:spcPts val="16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16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16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16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Google Shape;70;p1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5"/>
          <p:cNvSpPr txBox="1"/>
          <p:nvPr>
            <p:ph idx="12" type="sldNum"/>
          </p:nvPr>
        </p:nvSpPr>
        <p:spPr>
          <a:xfrm>
            <a:off x="8708569" y="4897387"/>
            <a:ext cx="370115" cy="16447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10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10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10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10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10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10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10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1">
  <p:cSld name="Campus Aerial 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17"/>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8" name="Google Shape;78;p17"/>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9" name="Google Shape;79;p17"/>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80" name="Google Shape;80;p17"/>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81" name="Google Shape;81;p17"/>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82" name="Google Shape;82;p17"/>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83" name="Google Shape;83;p17"/>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bbio Center Skyline ">
  <p:cSld name="Babbio Center Skyline ">
    <p:spTree>
      <p:nvGrpSpPr>
        <p:cNvPr id="84" name="Shape 84"/>
        <p:cNvGrpSpPr/>
        <p:nvPr/>
      </p:nvGrpSpPr>
      <p:grpSpPr>
        <a:xfrm>
          <a:off x="0" y="0"/>
          <a:ext cx="0" cy="0"/>
          <a:chOff x="0" y="0"/>
          <a:chExt cx="0" cy="0"/>
        </a:xfrm>
      </p:grpSpPr>
      <p:pic>
        <p:nvPicPr>
          <p:cNvPr id="85" name="Google Shape;85;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18"/>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7" name="Google Shape;87;p18"/>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88" name="Google Shape;88;p18"/>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89" name="Google Shape;89;p18"/>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90" name="Google Shape;90;p18"/>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91" name="Google Shape;91;p18"/>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92" name="Google Shape;92;p18"/>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dwin A Stevens Hall">
  <p:cSld name="Edwin A Stevens Hall">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5" name="Google Shape;95;p19"/>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6" name="Google Shape;96;p19"/>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7" name="Google Shape;97;p19"/>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98" name="Google Shape;98;p19"/>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99" name="Google Shape;99;p19"/>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100" name="Google Shape;100;p19"/>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101" name="Google Shape;101;p19"/>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2">
  <p:cSld name="Campus Aerial 2">
    <p:spTree>
      <p:nvGrpSpPr>
        <p:cNvPr id="102" name="Shape 102"/>
        <p:cNvGrpSpPr/>
        <p:nvPr/>
      </p:nvGrpSpPr>
      <p:grpSpPr>
        <a:xfrm>
          <a:off x="0" y="0"/>
          <a:ext cx="0" cy="0"/>
          <a:chOff x="0" y="0"/>
          <a:chExt cx="0" cy="0"/>
        </a:xfrm>
      </p:grpSpPr>
      <p:pic>
        <p:nvPicPr>
          <p:cNvPr id="103" name="Google Shape;103;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4" name="Google Shape;104;p20"/>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5" name="Google Shape;105;p20"/>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6" name="Google Shape;106;p20"/>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07" name="Google Shape;107;p20"/>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108" name="Google Shape;108;p20"/>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109" name="Google Shape;109;p20"/>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110" name="Google Shape;110;p20"/>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3">
  <p:cSld name="Campus Aerial 3">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3" name="Google Shape;113;p21"/>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4" name="Google Shape;114;p21"/>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15" name="Google Shape;115;p21"/>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16" name="Google Shape;116;p21"/>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117" name="Google Shape;117;p21"/>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118" name="Google Shape;118;p21"/>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119" name="Google Shape;119;p21"/>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4">
  <p:cSld name="Campus Aerial 4">
    <p:spTree>
      <p:nvGrpSpPr>
        <p:cNvPr id="120" name="Shape 120"/>
        <p:cNvGrpSpPr/>
        <p:nvPr/>
      </p:nvGrpSpPr>
      <p:grpSpPr>
        <a:xfrm>
          <a:off x="0" y="0"/>
          <a:ext cx="0" cy="0"/>
          <a:chOff x="0" y="0"/>
          <a:chExt cx="0" cy="0"/>
        </a:xfrm>
      </p:grpSpPr>
      <p:pic>
        <p:nvPicPr>
          <p:cNvPr id="121" name="Google Shape;121;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2" name="Google Shape;122;p22"/>
          <p:cNvSpPr txBox="1"/>
          <p:nvPr>
            <p:ph idx="1" type="body"/>
          </p:nvPr>
        </p:nvSpPr>
        <p:spPr>
          <a:xfrm>
            <a:off x="123825" y="1023256"/>
            <a:ext cx="5776232" cy="1507673"/>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23" name="Google Shape;123;p22"/>
          <p:cNvSpPr txBox="1"/>
          <p:nvPr>
            <p:ph idx="2" type="body"/>
          </p:nvPr>
        </p:nvSpPr>
        <p:spPr>
          <a:xfrm>
            <a:off x="115889" y="3673929"/>
            <a:ext cx="5784169" cy="942125"/>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24" name="Google Shape;124;p22"/>
          <p:cNvSpPr txBox="1"/>
          <p:nvPr>
            <p:ph idx="3" type="body"/>
          </p:nvPr>
        </p:nvSpPr>
        <p:spPr>
          <a:xfrm>
            <a:off x="123825" y="2634343"/>
            <a:ext cx="5776232" cy="903515"/>
          </a:xfrm>
          <a:prstGeom prst="rect">
            <a:avLst/>
          </a:prstGeom>
          <a:noFill/>
          <a:ln>
            <a:noFill/>
          </a:ln>
        </p:spPr>
        <p:txBody>
          <a:bodyPr anchorCtr="0" anchor="t"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1" sz="18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25" name="Google Shape;125;p22"/>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126" name="Google Shape;126;p22"/>
          <p:cNvPicPr preferRelativeResize="0"/>
          <p:nvPr/>
        </p:nvPicPr>
        <p:blipFill rotWithShape="1">
          <a:blip r:embed="rId4">
            <a:alphaModFix/>
          </a:blip>
          <a:srcRect b="0" l="0" r="0" t="0"/>
          <a:stretch/>
        </p:blipFill>
        <p:spPr>
          <a:xfrm>
            <a:off x="0" y="4704588"/>
            <a:ext cx="9144000" cy="438912"/>
          </a:xfrm>
          <a:prstGeom prst="rect">
            <a:avLst/>
          </a:prstGeom>
          <a:noFill/>
          <a:ln>
            <a:noFill/>
          </a:ln>
        </p:spPr>
      </p:pic>
      <p:pic>
        <p:nvPicPr>
          <p:cNvPr descr="Stevens-Official-PMSColor-R.eps" id="127" name="Google Shape;127;p22"/>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128" name="Google Shape;128;p22"/>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bstract">
  <p:cSld name="Abstract">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CoverSlide_Header_01.png" id="131" name="Google Shape;131;p23"/>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descr="CoverSlide_Footer_03.png" id="132" name="Google Shape;132;p23"/>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33" name="Google Shape;133;p23"/>
          <p:cNvSpPr txBox="1"/>
          <p:nvPr>
            <p:ph idx="1" type="body"/>
          </p:nvPr>
        </p:nvSpPr>
        <p:spPr>
          <a:xfrm>
            <a:off x="123825" y="1023256"/>
            <a:ext cx="6284232" cy="2035630"/>
          </a:xfrm>
          <a:prstGeom prst="rect">
            <a:avLst/>
          </a:prstGeom>
          <a:noFill/>
          <a:ln>
            <a:noFill/>
          </a:ln>
        </p:spPr>
        <p:txBody>
          <a:bodyPr anchorCtr="0" anchor="t" bIns="34275" lIns="68575" spcFirstLastPara="1" rIns="68575" wrap="square" tIns="34275"/>
          <a:lstStyle>
            <a:lvl1pPr indent="-228600" lvl="0" marL="457200" marR="0" rtl="0" algn="l">
              <a:spcBef>
                <a:spcPts val="50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361950" lvl="1" marL="914400" marR="0" rtl="0" algn="l">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34" name="Google Shape;134;p23"/>
          <p:cNvSpPr txBox="1"/>
          <p:nvPr>
            <p:ph idx="2" type="body"/>
          </p:nvPr>
        </p:nvSpPr>
        <p:spPr>
          <a:xfrm>
            <a:off x="123826" y="3156857"/>
            <a:ext cx="5014232" cy="1431472"/>
          </a:xfrm>
          <a:prstGeom prst="rect">
            <a:avLst/>
          </a:prstGeom>
          <a:noFill/>
          <a:ln>
            <a:noFill/>
          </a:ln>
        </p:spPr>
        <p:txBody>
          <a:bodyPr anchorCtr="0" anchor="t" bIns="34275" lIns="68575" spcFirstLastPara="1" rIns="68575" wrap="square" tIns="34275"/>
          <a:lstStyle>
            <a:lvl1pPr indent="-228600" lvl="0" marL="457200" marR="0" rtl="0" algn="l">
              <a:spcBef>
                <a:spcPts val="300"/>
              </a:spcBef>
              <a:spcAft>
                <a:spcPts val="0"/>
              </a:spcAft>
              <a:buClr>
                <a:schemeClr val="dk1"/>
              </a:buClr>
              <a:buSzPts val="1700"/>
              <a:buFont typeface="Arial"/>
              <a:buNone/>
              <a:defRPr b="0" i="1" sz="17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pic>
        <p:nvPicPr>
          <p:cNvPr descr="Stevens-Official-PMSColor-R.eps" id="135" name="Google Shape;135;p23"/>
          <p:cNvPicPr preferRelativeResize="0"/>
          <p:nvPr/>
        </p:nvPicPr>
        <p:blipFill rotWithShape="1">
          <a:blip r:embed="rId5">
            <a:alphaModFix/>
          </a:blip>
          <a:srcRect b="0" l="0" r="0" t="0"/>
          <a:stretch/>
        </p:blipFill>
        <p:spPr>
          <a:xfrm>
            <a:off x="235858" y="212272"/>
            <a:ext cx="1934029" cy="621653"/>
          </a:xfrm>
          <a:prstGeom prst="rect">
            <a:avLst/>
          </a:prstGeom>
          <a:noFill/>
          <a:ln>
            <a:noFill/>
          </a:ln>
        </p:spPr>
      </p:pic>
      <p:sp>
        <p:nvSpPr>
          <p:cNvPr id="136" name="Google Shape;136;p23"/>
          <p:cNvSpPr txBox="1"/>
          <p:nvPr>
            <p:ph idx="3" type="body"/>
          </p:nvPr>
        </p:nvSpPr>
        <p:spPr>
          <a:xfrm>
            <a:off x="5275943" y="3156858"/>
            <a:ext cx="3708400" cy="1431982"/>
          </a:xfrm>
          <a:prstGeom prst="rect">
            <a:avLst/>
          </a:prstGeom>
          <a:noFill/>
          <a:ln>
            <a:noFill/>
          </a:ln>
        </p:spPr>
        <p:txBody>
          <a:bodyPr anchorCtr="0" anchor="t" bIns="34275" lIns="68575" spcFirstLastPara="1" rIns="68575" wrap="square" tIns="34275"/>
          <a:lstStyle>
            <a:lvl1pPr indent="-228600" lvl="0" marL="457200" marR="0" rtl="0" algn="r">
              <a:spcBef>
                <a:spcPts val="30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indent="-228600" lvl="2" marL="1371600" marR="0" rtl="0" algn="l">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indent="-228600" lvl="4" marL="2286000" marR="0" rtl="0" algn="l">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lon Lab">
  <p:cSld name="Hanlon Lab">
    <p:spTree>
      <p:nvGrpSpPr>
        <p:cNvPr id="143" name="Shape 143"/>
        <p:cNvGrpSpPr/>
        <p:nvPr/>
      </p:nvGrpSpPr>
      <p:grpSpPr>
        <a:xfrm>
          <a:off x="0" y="0"/>
          <a:ext cx="0" cy="0"/>
          <a:chOff x="0" y="0"/>
          <a:chExt cx="0" cy="0"/>
        </a:xfrm>
      </p:grpSpPr>
      <p:pic>
        <p:nvPicPr>
          <p:cNvPr id="144" name="Google Shape;144;p2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45" name="Google Shape;145;p25"/>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46" name="Google Shape;146;p25"/>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47" name="Google Shape;147;p25"/>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8" name="Google Shape;148;p25"/>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49" name="Google Shape;149;p25"/>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 Mass Lab ">
  <p:cSld name="Bio Mass Lab ">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53" name="Google Shape;153;p26"/>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54" name="Google Shape;154;p26"/>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55" name="Google Shape;155;p26"/>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6" name="Google Shape;156;p26"/>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7" name="Google Shape;157;p26"/>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58" name="Google Shape;158;p26"/>
          <p:cNvSpPr txBox="1"/>
          <p:nvPr>
            <p:ph idx="12" type="sldNum"/>
          </p:nvPr>
        </p:nvSpPr>
        <p:spPr>
          <a:xfrm>
            <a:off x="8708569" y="4897387"/>
            <a:ext cx="370115" cy="16447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900" u="none" cap="none" strike="noStrike">
                <a:solidFill>
                  <a:schemeClr val="dk1"/>
                </a:solidFill>
                <a:latin typeface="Calibri"/>
                <a:ea typeface="Calibri"/>
                <a:cs typeface="Calibri"/>
                <a:sym typeface="Calibri"/>
              </a:defRPr>
            </a:lvl1pPr>
            <a:lvl2pPr indent="0" lvl="1" marL="0" marR="0" rtl="0" algn="l">
              <a:spcBef>
                <a:spcPts val="0"/>
              </a:spcBef>
              <a:buNone/>
              <a:defRPr b="0" i="0" sz="900" u="none" cap="none" strike="noStrike">
                <a:solidFill>
                  <a:schemeClr val="dk1"/>
                </a:solidFill>
                <a:latin typeface="Calibri"/>
                <a:ea typeface="Calibri"/>
                <a:cs typeface="Calibri"/>
                <a:sym typeface="Calibri"/>
              </a:defRPr>
            </a:lvl2pPr>
            <a:lvl3pPr indent="0" lvl="2" marL="0" marR="0" rtl="0" algn="l">
              <a:spcBef>
                <a:spcPts val="0"/>
              </a:spcBef>
              <a:buNone/>
              <a:defRPr b="0" i="0" sz="900" u="none" cap="none" strike="noStrike">
                <a:solidFill>
                  <a:schemeClr val="dk1"/>
                </a:solidFill>
                <a:latin typeface="Calibri"/>
                <a:ea typeface="Calibri"/>
                <a:cs typeface="Calibri"/>
                <a:sym typeface="Calibri"/>
              </a:defRPr>
            </a:lvl3pPr>
            <a:lvl4pPr indent="0" lvl="3" marL="0" marR="0" rtl="0" algn="l">
              <a:spcBef>
                <a:spcPts val="0"/>
              </a:spcBef>
              <a:buNone/>
              <a:defRPr b="0" i="0" sz="900" u="none" cap="none" strike="noStrike">
                <a:solidFill>
                  <a:schemeClr val="dk1"/>
                </a:solidFill>
                <a:latin typeface="Calibri"/>
                <a:ea typeface="Calibri"/>
                <a:cs typeface="Calibri"/>
                <a:sym typeface="Calibri"/>
              </a:defRPr>
            </a:lvl4pPr>
            <a:lvl5pPr indent="0" lvl="4" marL="0" marR="0" rtl="0" algn="l">
              <a:spcBef>
                <a:spcPts val="0"/>
              </a:spcBef>
              <a:buNone/>
              <a:defRPr b="0" i="0" sz="900" u="none" cap="none" strike="noStrike">
                <a:solidFill>
                  <a:schemeClr val="dk1"/>
                </a:solidFill>
                <a:latin typeface="Calibri"/>
                <a:ea typeface="Calibri"/>
                <a:cs typeface="Calibri"/>
                <a:sym typeface="Calibri"/>
              </a:defRPr>
            </a:lvl5pPr>
            <a:lvl6pPr indent="0" lvl="5" marL="0" marR="0" rtl="0" algn="l">
              <a:spcBef>
                <a:spcPts val="0"/>
              </a:spcBef>
              <a:buNone/>
              <a:defRPr b="0" i="0" sz="900" u="none" cap="none" strike="noStrike">
                <a:solidFill>
                  <a:schemeClr val="dk1"/>
                </a:solidFill>
                <a:latin typeface="Calibri"/>
                <a:ea typeface="Calibri"/>
                <a:cs typeface="Calibri"/>
                <a:sym typeface="Calibri"/>
              </a:defRPr>
            </a:lvl6pPr>
            <a:lvl7pPr indent="0" lvl="6" marL="0" marR="0" rtl="0" algn="l">
              <a:spcBef>
                <a:spcPts val="0"/>
              </a:spcBef>
              <a:buNone/>
              <a:defRPr b="0" i="0" sz="900" u="none" cap="none" strike="noStrike">
                <a:solidFill>
                  <a:schemeClr val="dk1"/>
                </a:solidFill>
                <a:latin typeface="Calibri"/>
                <a:ea typeface="Calibri"/>
                <a:cs typeface="Calibri"/>
                <a:sym typeface="Calibri"/>
              </a:defRPr>
            </a:lvl7pPr>
            <a:lvl8pPr indent="0" lvl="7" marL="0" marR="0" rtl="0" algn="l">
              <a:spcBef>
                <a:spcPts val="0"/>
              </a:spcBef>
              <a:buNone/>
              <a:defRPr b="0" i="0" sz="900" u="none" cap="none" strike="noStrike">
                <a:solidFill>
                  <a:schemeClr val="dk1"/>
                </a:solidFill>
                <a:latin typeface="Calibri"/>
                <a:ea typeface="Calibri"/>
                <a:cs typeface="Calibri"/>
                <a:sym typeface="Calibri"/>
              </a:defRPr>
            </a:lvl8pPr>
            <a:lvl9pPr indent="0" lvl="8" marL="0" marR="0" rtl="0" algn="l">
              <a:spcBef>
                <a:spcPts val="0"/>
              </a:spcBef>
              <a:buNone/>
              <a:defRPr b="0" i="0" sz="9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n Lab">
  <p:cSld name="Clean Lab">
    <p:spTree>
      <p:nvGrpSpPr>
        <p:cNvPr id="159" name="Shape 159"/>
        <p:cNvGrpSpPr/>
        <p:nvPr/>
      </p:nvGrpSpPr>
      <p:grpSpPr>
        <a:xfrm>
          <a:off x="0" y="0"/>
          <a:ext cx="0" cy="0"/>
          <a:chOff x="0" y="0"/>
          <a:chExt cx="0" cy="0"/>
        </a:xfrm>
      </p:grpSpPr>
      <p:pic>
        <p:nvPicPr>
          <p:cNvPr id="160" name="Google Shape;160;p2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61" name="Google Shape;161;p27"/>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62" name="Google Shape;162;p27"/>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63" name="Google Shape;163;p27"/>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4" name="Google Shape;164;p27"/>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65" name="Google Shape;165;p27"/>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66" name="Google Shape;166;p27"/>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emistry">
  <p:cSld name="Chemistry">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69" name="Google Shape;169;p28"/>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70" name="Google Shape;170;p28"/>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71" name="Google Shape;171;p28"/>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2" name="Google Shape;172;p28"/>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3" name="Google Shape;173;p28"/>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74" name="Google Shape;174;p28"/>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le Graduate">
  <p:cSld name="Male Graduate">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77" name="Google Shape;177;p29"/>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78" name="Google Shape;178;p29"/>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79" name="Google Shape;179;p29"/>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0" name="Google Shape;180;p29"/>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1" name="Google Shape;181;p29"/>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2" name="Google Shape;182;p29"/>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le Student Studying">
  <p:cSld name="Male Student Studying">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85" name="Google Shape;185;p30"/>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86" name="Google Shape;186;p30"/>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87" name="Google Shape;187;p30"/>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8" name="Google Shape;188;p30"/>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9" name="Google Shape;189;p30"/>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ughter">
  <p:cSld name="Laughter">
    <p:spTree>
      <p:nvGrpSpPr>
        <p:cNvPr id="191" name="Shape 191"/>
        <p:cNvGrpSpPr/>
        <p:nvPr/>
      </p:nvGrpSpPr>
      <p:grpSpPr>
        <a:xfrm>
          <a:off x="0" y="0"/>
          <a:ext cx="0" cy="0"/>
          <a:chOff x="0" y="0"/>
          <a:chExt cx="0" cy="0"/>
        </a:xfrm>
      </p:grpSpPr>
      <p:pic>
        <p:nvPicPr>
          <p:cNvPr id="192" name="Google Shape;192;p3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193" name="Google Shape;193;p31"/>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194" name="Google Shape;194;p31"/>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195" name="Google Shape;195;p31"/>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96" name="Google Shape;196;p31"/>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98" name="Google Shape;198;p31"/>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sic">
  <p:cSld name="Music">
    <p:spTree>
      <p:nvGrpSpPr>
        <p:cNvPr id="199" name="Shape 199"/>
        <p:cNvGrpSpPr/>
        <p:nvPr/>
      </p:nvGrpSpPr>
      <p:grpSpPr>
        <a:xfrm>
          <a:off x="0" y="0"/>
          <a:ext cx="0" cy="0"/>
          <a:chOff x="0" y="0"/>
          <a:chExt cx="0" cy="0"/>
        </a:xfrm>
      </p:grpSpPr>
      <p:pic>
        <p:nvPicPr>
          <p:cNvPr id="200" name="Google Shape;200;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01" name="Google Shape;201;p32"/>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02" name="Google Shape;202;p32"/>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03" name="Google Shape;203;p32"/>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04" name="Google Shape;204;p32"/>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5" name="Google Shape;205;p32"/>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6" name="Google Shape;206;p32"/>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rm Life">
  <p:cSld name="Dorm Life">
    <p:spTree>
      <p:nvGrpSpPr>
        <p:cNvPr id="207" name="Shape 207"/>
        <p:cNvGrpSpPr/>
        <p:nvPr/>
      </p:nvGrpSpPr>
      <p:grpSpPr>
        <a:xfrm>
          <a:off x="0" y="0"/>
          <a:ext cx="0" cy="0"/>
          <a:chOff x="0" y="0"/>
          <a:chExt cx="0" cy="0"/>
        </a:xfrm>
      </p:grpSpPr>
      <p:pic>
        <p:nvPicPr>
          <p:cNvPr id="208" name="Google Shape;208;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09" name="Google Shape;209;p33"/>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10" name="Google Shape;210;p33"/>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11" name="Google Shape;211;p33"/>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12" name="Google Shape;212;p33"/>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13" name="Google Shape;213;p33"/>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14" name="Google Shape;214;p33"/>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munity">
  <p:cSld name="Community">
    <p:spTree>
      <p:nvGrpSpPr>
        <p:cNvPr id="215" name="Shape 215"/>
        <p:cNvGrpSpPr/>
        <p:nvPr/>
      </p:nvGrpSpPr>
      <p:grpSpPr>
        <a:xfrm>
          <a:off x="0" y="0"/>
          <a:ext cx="0" cy="0"/>
          <a:chOff x="0" y="0"/>
          <a:chExt cx="0" cy="0"/>
        </a:xfrm>
      </p:grpSpPr>
      <p:pic>
        <p:nvPicPr>
          <p:cNvPr id="216" name="Google Shape;216;p3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17" name="Google Shape;217;p34"/>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18" name="Google Shape;218;p34"/>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19" name="Google Shape;219;p34"/>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20" name="Google Shape;220;p34"/>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21" name="Google Shape;221;p34"/>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22" name="Google Shape;222;p34"/>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bbio (Interior)">
  <p:cSld name="Babbio (Interior)">
    <p:spTree>
      <p:nvGrpSpPr>
        <p:cNvPr id="223" name="Shape 223"/>
        <p:cNvGrpSpPr/>
        <p:nvPr/>
      </p:nvGrpSpPr>
      <p:grpSpPr>
        <a:xfrm>
          <a:off x="0" y="0"/>
          <a:ext cx="0" cy="0"/>
          <a:chOff x="0" y="0"/>
          <a:chExt cx="0" cy="0"/>
        </a:xfrm>
      </p:grpSpPr>
      <p:pic>
        <p:nvPicPr>
          <p:cNvPr id="224" name="Google Shape;224;p3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25" name="Google Shape;225;p35"/>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27" name="Google Shape;227;p35"/>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28" name="Google Shape;228;p35"/>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29" name="Google Shape;229;p35"/>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30" name="Google Shape;230;p35"/>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AS">
  <p:cSld name="EAS">
    <p:spTree>
      <p:nvGrpSpPr>
        <p:cNvPr id="231" name="Shape 231"/>
        <p:cNvGrpSpPr/>
        <p:nvPr/>
      </p:nvGrpSpPr>
      <p:grpSpPr>
        <a:xfrm>
          <a:off x="0" y="0"/>
          <a:ext cx="0" cy="0"/>
          <a:chOff x="0" y="0"/>
          <a:chExt cx="0" cy="0"/>
        </a:xfrm>
      </p:grpSpPr>
      <p:pic>
        <p:nvPicPr>
          <p:cNvPr id="232" name="Google Shape;232;p3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33" name="Google Shape;233;p36"/>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34" name="Google Shape;234;p36"/>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35" name="Google Shape;235;p36"/>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36" name="Google Shape;236;p36"/>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37" name="Google Shape;237;p36"/>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38" name="Google Shape;238;p36"/>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rchbearer">
  <p:cSld name="Torchbearer">
    <p:spTree>
      <p:nvGrpSpPr>
        <p:cNvPr id="239" name="Shape 239"/>
        <p:cNvGrpSpPr/>
        <p:nvPr/>
      </p:nvGrpSpPr>
      <p:grpSpPr>
        <a:xfrm>
          <a:off x="0" y="0"/>
          <a:ext cx="0" cy="0"/>
          <a:chOff x="0" y="0"/>
          <a:chExt cx="0" cy="0"/>
        </a:xfrm>
      </p:grpSpPr>
      <p:pic>
        <p:nvPicPr>
          <p:cNvPr id="240" name="Google Shape;240;p3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41" name="Google Shape;241;p37"/>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42" name="Google Shape;242;p37"/>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43" name="Google Shape;243;p37"/>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44" name="Google Shape;244;p37"/>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5" name="Google Shape;245;p37"/>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46" name="Google Shape;246;p37"/>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using">
  <p:cSld name="Housing">
    <p:spTree>
      <p:nvGrpSpPr>
        <p:cNvPr id="247" name="Shape 247"/>
        <p:cNvGrpSpPr/>
        <p:nvPr/>
      </p:nvGrpSpPr>
      <p:grpSpPr>
        <a:xfrm>
          <a:off x="0" y="0"/>
          <a:ext cx="0" cy="0"/>
          <a:chOff x="0" y="0"/>
          <a:chExt cx="0" cy="0"/>
        </a:xfrm>
      </p:grpSpPr>
      <p:pic>
        <p:nvPicPr>
          <p:cNvPr id="248" name="Google Shape;248;p3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49" name="Google Shape;249;p38"/>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50" name="Google Shape;250;p38"/>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51" name="Google Shape;251;p38"/>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52" name="Google Shape;252;p38"/>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53" name="Google Shape;253;p38"/>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54" name="Google Shape;254;p38"/>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YC">
  <p:cSld name="NYC">
    <p:spTree>
      <p:nvGrpSpPr>
        <p:cNvPr id="255" name="Shape 255"/>
        <p:cNvGrpSpPr/>
        <p:nvPr/>
      </p:nvGrpSpPr>
      <p:grpSpPr>
        <a:xfrm>
          <a:off x="0" y="0"/>
          <a:ext cx="0" cy="0"/>
          <a:chOff x="0" y="0"/>
          <a:chExt cx="0" cy="0"/>
        </a:xfrm>
      </p:grpSpPr>
      <p:pic>
        <p:nvPicPr>
          <p:cNvPr id="256" name="Google Shape;256;p3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57" name="Google Shape;257;p39"/>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58" name="Google Shape;258;p39"/>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59" name="Google Shape;259;p39"/>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60" name="Google Shape;260;p39"/>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61" name="Google Shape;261;p39"/>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62" name="Google Shape;262;p39"/>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oMed">
  <p:cSld name="BioMed">
    <p:spTree>
      <p:nvGrpSpPr>
        <p:cNvPr id="263" name="Shape 263"/>
        <p:cNvGrpSpPr/>
        <p:nvPr/>
      </p:nvGrpSpPr>
      <p:grpSpPr>
        <a:xfrm>
          <a:off x="0" y="0"/>
          <a:ext cx="0" cy="0"/>
          <a:chOff x="0" y="0"/>
          <a:chExt cx="0" cy="0"/>
        </a:xfrm>
      </p:grpSpPr>
      <p:pic>
        <p:nvPicPr>
          <p:cNvPr id="264" name="Google Shape;264;p4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65" name="Google Shape;265;p40"/>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66" name="Google Shape;266;p40"/>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67" name="Google Shape;267;p40"/>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68" name="Google Shape;268;p40"/>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69" name="Google Shape;269;p40"/>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70" name="Google Shape;270;p40"/>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nce">
  <p:cSld name="Finance">
    <p:spTree>
      <p:nvGrpSpPr>
        <p:cNvPr id="271" name="Shape 271"/>
        <p:cNvGrpSpPr/>
        <p:nvPr/>
      </p:nvGrpSpPr>
      <p:grpSpPr>
        <a:xfrm>
          <a:off x="0" y="0"/>
          <a:ext cx="0" cy="0"/>
          <a:chOff x="0" y="0"/>
          <a:chExt cx="0" cy="0"/>
        </a:xfrm>
      </p:grpSpPr>
      <p:pic>
        <p:nvPicPr>
          <p:cNvPr id="272" name="Google Shape;272;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73" name="Google Shape;273;p41"/>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74" name="Google Shape;274;p41"/>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75" name="Google Shape;275;p41"/>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76" name="Google Shape;276;p41"/>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77" name="Google Shape;277;p41"/>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78" name="Google Shape;278;p41"/>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p:cSld name="Data">
    <p:spTree>
      <p:nvGrpSpPr>
        <p:cNvPr id="279" name="Shape 279"/>
        <p:cNvGrpSpPr/>
        <p:nvPr/>
      </p:nvGrpSpPr>
      <p:grpSpPr>
        <a:xfrm>
          <a:off x="0" y="0"/>
          <a:ext cx="0" cy="0"/>
          <a:chOff x="0" y="0"/>
          <a:chExt cx="0" cy="0"/>
        </a:xfrm>
      </p:grpSpPr>
      <p:pic>
        <p:nvPicPr>
          <p:cNvPr id="280" name="Google Shape;280;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81" name="Google Shape;281;p42"/>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82" name="Google Shape;282;p42"/>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83" name="Google Shape;283;p42"/>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84" name="Google Shape;284;p42"/>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85" name="Google Shape;285;p42"/>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86" name="Google Shape;286;p42"/>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ears">
  <p:cSld name="Gears">
    <p:spTree>
      <p:nvGrpSpPr>
        <p:cNvPr id="287" name="Shape 287"/>
        <p:cNvGrpSpPr/>
        <p:nvPr/>
      </p:nvGrpSpPr>
      <p:grpSpPr>
        <a:xfrm>
          <a:off x="0" y="0"/>
          <a:ext cx="0" cy="0"/>
          <a:chOff x="0" y="0"/>
          <a:chExt cx="0" cy="0"/>
        </a:xfrm>
      </p:grpSpPr>
      <p:pic>
        <p:nvPicPr>
          <p:cNvPr id="288" name="Google Shape;288;p4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Users/jasonrodriguez/Projects/Power Points/FINAL Template/images/images/PPT_Template_Header.png" id="289" name="Google Shape;289;p43"/>
          <p:cNvPicPr preferRelativeResize="0"/>
          <p:nvPr/>
        </p:nvPicPr>
        <p:blipFill rotWithShape="1">
          <a:blip r:embed="rId3">
            <a:alphaModFix/>
          </a:blip>
          <a:srcRect b="0" l="0" r="0" t="0"/>
          <a:stretch/>
        </p:blipFill>
        <p:spPr>
          <a:xfrm>
            <a:off x="0" y="0"/>
            <a:ext cx="9144000" cy="731520"/>
          </a:xfrm>
          <a:prstGeom prst="rect">
            <a:avLst/>
          </a:prstGeom>
          <a:noFill/>
          <a:ln>
            <a:noFill/>
          </a:ln>
        </p:spPr>
      </p:pic>
      <p:pic>
        <p:nvPicPr>
          <p:cNvPr id="290" name="Google Shape;290;p43"/>
          <p:cNvPicPr preferRelativeResize="0"/>
          <p:nvPr/>
        </p:nvPicPr>
        <p:blipFill rotWithShape="1">
          <a:blip r:embed="rId4">
            <a:alphaModFix/>
          </a:blip>
          <a:srcRect b="0" l="0" r="0" t="0"/>
          <a:stretch/>
        </p:blipFill>
        <p:spPr>
          <a:xfrm>
            <a:off x="0" y="4704588"/>
            <a:ext cx="9144000" cy="438912"/>
          </a:xfrm>
          <a:prstGeom prst="rect">
            <a:avLst/>
          </a:prstGeom>
          <a:noFill/>
          <a:ln>
            <a:noFill/>
          </a:ln>
        </p:spPr>
      </p:pic>
      <p:sp>
        <p:nvSpPr>
          <p:cNvPr id="291" name="Google Shape;291;p43"/>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2" name="Google Shape;292;p43"/>
          <p:cNvSpPr txBox="1"/>
          <p:nvPr>
            <p:ph idx="1" type="body"/>
          </p:nvPr>
        </p:nvSpPr>
        <p:spPr>
          <a:xfrm>
            <a:off x="227013" y="1919150"/>
            <a:ext cx="5648950" cy="2651270"/>
          </a:xfrm>
          <a:prstGeom prst="rect">
            <a:avLst/>
          </a:prstGeom>
          <a:noFill/>
          <a:ln>
            <a:noFill/>
          </a:ln>
        </p:spPr>
        <p:txBody>
          <a:bodyPr anchorCtr="0" anchor="t" bIns="34275" lIns="68575" spcFirstLastPara="1" rIns="68575" wrap="square" tIns="34275"/>
          <a:lstStyle>
            <a:lvl1pPr indent="-317500" lvl="0" marL="457200" marR="0" rtl="0" algn="l">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93" name="Google Shape;293;p43"/>
          <p:cNvSpPr txBox="1"/>
          <p:nvPr>
            <p:ph idx="2" type="body"/>
          </p:nvPr>
        </p:nvSpPr>
        <p:spPr>
          <a:xfrm>
            <a:off x="227013" y="1189366"/>
            <a:ext cx="8691562" cy="603646"/>
          </a:xfrm>
          <a:prstGeom prst="rect">
            <a:avLst/>
          </a:prstGeom>
          <a:noFill/>
          <a:ln>
            <a:noFill/>
          </a:ln>
        </p:spPr>
        <p:txBody>
          <a:bodyPr anchorCtr="0" anchor="ctr" bIns="34275" lIns="68575" spcFirstLastPara="1" rIns="68575" wrap="square" tIns="34275"/>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228600" lvl="2" marL="13716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94" name="Google Shape;294;p43"/>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5" name="Shape 295"/>
        <p:cNvGrpSpPr/>
        <p:nvPr/>
      </p:nvGrpSpPr>
      <p:grpSpPr>
        <a:xfrm>
          <a:off x="0" y="0"/>
          <a:ext cx="0" cy="0"/>
          <a:chOff x="0" y="0"/>
          <a:chExt cx="0" cy="0"/>
        </a:xfrm>
      </p:grpSpPr>
      <p:sp>
        <p:nvSpPr>
          <p:cNvPr id="296" name="Google Shape;296;p44"/>
          <p:cNvSpPr txBox="1"/>
          <p:nvPr>
            <p:ph type="title"/>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97" name="Google Shape;297;p44"/>
          <p:cNvSpPr txBox="1"/>
          <p:nvPr>
            <p:ph idx="1" type="body"/>
          </p:nvPr>
        </p:nvSpPr>
        <p:spPr>
          <a:xfrm>
            <a:off x="0" y="0"/>
            <a:ext cx="2250000" cy="2250000"/>
          </a:xfrm>
          <a:prstGeom prst="rect">
            <a:avLst/>
          </a:prstGeom>
          <a:noFill/>
          <a:ln>
            <a:noFill/>
          </a:ln>
        </p:spPr>
        <p:txBody>
          <a:bodyPr anchorCtr="0" anchor="ctr" bIns="34275" lIns="68575" spcFirstLastPara="1" rIns="68575" wrap="square" tIns="34275"/>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98" name="Google Shape;298;p44"/>
          <p:cNvSpPr txBox="1"/>
          <p:nvPr>
            <p:ph idx="10" type="dt"/>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99" name="Google Shape;299;p44"/>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00" name="Google Shape;300;p44"/>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5" name="Shape 305"/>
        <p:cNvGrpSpPr/>
        <p:nvPr/>
      </p:nvGrpSpPr>
      <p:grpSpPr>
        <a:xfrm>
          <a:off x="0" y="0"/>
          <a:ext cx="0" cy="0"/>
          <a:chOff x="0" y="0"/>
          <a:chExt cx="0" cy="0"/>
        </a:xfrm>
      </p:grpSpPr>
      <p:sp>
        <p:nvSpPr>
          <p:cNvPr id="306" name="Google Shape;306;p46"/>
          <p:cNvSpPr txBox="1"/>
          <p:nvPr>
            <p:ph type="title"/>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Clr>
                <a:schemeClr val="dk1"/>
              </a:buClr>
              <a:buSzPts val="1700"/>
              <a:buFont typeface="Century Gothic"/>
              <a:buNone/>
              <a:defRPr b="0" i="0" sz="17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07" name="Google Shape;307;p46"/>
          <p:cNvSpPr txBox="1"/>
          <p:nvPr>
            <p:ph idx="1" type="body"/>
          </p:nvPr>
        </p:nvSpPr>
        <p:spPr>
          <a:xfrm>
            <a:off x="0" y="0"/>
            <a:ext cx="2250000" cy="2250000"/>
          </a:xfrm>
          <a:prstGeom prst="rect">
            <a:avLst/>
          </a:prstGeom>
          <a:noFill/>
          <a:ln>
            <a:noFill/>
          </a:ln>
        </p:spPr>
        <p:txBody>
          <a:bodyPr anchorCtr="0" anchor="ctr" bIns="34275" lIns="68575" spcFirstLastPara="1" rIns="68575" wrap="square" tIns="34275"/>
          <a:lstStyle>
            <a:lvl1pPr indent="-342900" lvl="0" marL="457200" marR="0" rtl="0" algn="l">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6550" lvl="1" marL="914400" marR="0" rtl="0" algn="l">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04800" lvl="4" marL="2286000" marR="0" rtl="0" algn="l">
              <a:spcBef>
                <a:spcPts val="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08" name="Google Shape;308;p46"/>
          <p:cNvSpPr txBox="1"/>
          <p:nvPr>
            <p:ph idx="10" type="dt"/>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09" name="Google Shape;309;p46"/>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lstStyle>
            <a:lvl1pPr lvl="0"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10" name="Google Shape;310;p46"/>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11" name="Shape 311"/>
        <p:cNvGrpSpPr/>
        <p:nvPr/>
      </p:nvGrpSpPr>
      <p:grpSpPr>
        <a:xfrm>
          <a:off x="0" y="0"/>
          <a:ext cx="0" cy="0"/>
          <a:chOff x="0" y="0"/>
          <a:chExt cx="0" cy="0"/>
        </a:xfrm>
      </p:grpSpPr>
      <p:sp>
        <p:nvSpPr>
          <p:cNvPr id="312" name="Google Shape;312;p47"/>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sz="800">
                <a:solidFill>
                  <a:srgbClr val="888888"/>
                </a:solidFill>
                <a:latin typeface="Century Gothic"/>
                <a:ea typeface="Century Gothic"/>
                <a:cs typeface="Century Gothic"/>
                <a:sym typeface="Century Gothic"/>
              </a:defRPr>
            </a:lvl1pPr>
            <a:lvl2pPr indent="0" lvl="1" marL="0" marR="0" rtl="0" algn="l">
              <a:spcBef>
                <a:spcPts val="0"/>
              </a:spcBef>
              <a:buNone/>
              <a:defRPr sz="800">
                <a:solidFill>
                  <a:srgbClr val="888888"/>
                </a:solidFill>
                <a:latin typeface="Century Gothic"/>
                <a:ea typeface="Century Gothic"/>
                <a:cs typeface="Century Gothic"/>
                <a:sym typeface="Century Gothic"/>
              </a:defRPr>
            </a:lvl2pPr>
            <a:lvl3pPr indent="0" lvl="2" marL="0" marR="0" rtl="0" algn="l">
              <a:spcBef>
                <a:spcPts val="0"/>
              </a:spcBef>
              <a:buNone/>
              <a:defRPr sz="800">
                <a:solidFill>
                  <a:srgbClr val="888888"/>
                </a:solidFill>
                <a:latin typeface="Century Gothic"/>
                <a:ea typeface="Century Gothic"/>
                <a:cs typeface="Century Gothic"/>
                <a:sym typeface="Century Gothic"/>
              </a:defRPr>
            </a:lvl3pPr>
            <a:lvl4pPr indent="0" lvl="3" marL="0" marR="0" rtl="0" algn="l">
              <a:spcBef>
                <a:spcPts val="0"/>
              </a:spcBef>
              <a:buNone/>
              <a:defRPr sz="800">
                <a:solidFill>
                  <a:srgbClr val="888888"/>
                </a:solidFill>
                <a:latin typeface="Century Gothic"/>
                <a:ea typeface="Century Gothic"/>
                <a:cs typeface="Century Gothic"/>
                <a:sym typeface="Century Gothic"/>
              </a:defRPr>
            </a:lvl4pPr>
            <a:lvl5pPr indent="0" lvl="4" marL="0" marR="0" rtl="0" algn="l">
              <a:spcBef>
                <a:spcPts val="0"/>
              </a:spcBef>
              <a:buNone/>
              <a:defRPr sz="800">
                <a:solidFill>
                  <a:srgbClr val="888888"/>
                </a:solidFill>
                <a:latin typeface="Century Gothic"/>
                <a:ea typeface="Century Gothic"/>
                <a:cs typeface="Century Gothic"/>
                <a:sym typeface="Century Gothic"/>
              </a:defRPr>
            </a:lvl5pPr>
            <a:lvl6pPr indent="0" lvl="5" marL="0" marR="0" rtl="0" algn="l">
              <a:spcBef>
                <a:spcPts val="0"/>
              </a:spcBef>
              <a:buNone/>
              <a:defRPr sz="800">
                <a:solidFill>
                  <a:srgbClr val="888888"/>
                </a:solidFill>
                <a:latin typeface="Century Gothic"/>
                <a:ea typeface="Century Gothic"/>
                <a:cs typeface="Century Gothic"/>
                <a:sym typeface="Century Gothic"/>
              </a:defRPr>
            </a:lvl6pPr>
            <a:lvl7pPr indent="0" lvl="6" marL="0" marR="0" rtl="0" algn="l">
              <a:spcBef>
                <a:spcPts val="0"/>
              </a:spcBef>
              <a:buNone/>
              <a:defRPr sz="800">
                <a:solidFill>
                  <a:srgbClr val="888888"/>
                </a:solidFill>
                <a:latin typeface="Century Gothic"/>
                <a:ea typeface="Century Gothic"/>
                <a:cs typeface="Century Gothic"/>
                <a:sym typeface="Century Gothic"/>
              </a:defRPr>
            </a:lvl7pPr>
            <a:lvl8pPr indent="0" lvl="7" marL="0" marR="0" rtl="0" algn="l">
              <a:spcBef>
                <a:spcPts val="0"/>
              </a:spcBef>
              <a:buNone/>
              <a:defRPr sz="800">
                <a:solidFill>
                  <a:srgbClr val="888888"/>
                </a:solidFill>
                <a:latin typeface="Century Gothic"/>
                <a:ea typeface="Century Gothic"/>
                <a:cs typeface="Century Gothic"/>
                <a:sym typeface="Century Gothic"/>
              </a:defRPr>
            </a:lvl8pPr>
            <a:lvl9pPr indent="0" lvl="8" marL="0" marR="0" rtl="0" algn="l">
              <a:spcBef>
                <a:spcPts val="0"/>
              </a:spcBef>
              <a:buNone/>
              <a:defRPr sz="800">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slideLayout" Target="../slideLayouts/slideLayout41.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23" Type="http://schemas.openxmlformats.org/officeDocument/2006/relationships/theme" Target="../theme/theme4.xml"/><Relationship Id="rId1" Type="http://schemas.openxmlformats.org/officeDocument/2006/relationships/image" Target="../media/image21.png"/><Relationship Id="rId2" Type="http://schemas.openxmlformats.org/officeDocument/2006/relationships/image" Target="../media/image17.png"/><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7.png"/><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 name="Shape 73"/>
        <p:cNvGrpSpPr/>
        <p:nvPr/>
      </p:nvGrpSpPr>
      <p:grpSpPr>
        <a:xfrm>
          <a:off x="0" y="0"/>
          <a:ext cx="0" cy="0"/>
          <a:chOff x="0" y="0"/>
          <a:chExt cx="0" cy="0"/>
        </a:xfrm>
      </p:grpSpPr>
      <p:sp>
        <p:nvSpPr>
          <p:cNvPr id="74" name="Google Shape;74;p16"/>
          <p:cNvSpPr txBox="1"/>
          <p:nvPr>
            <p:ph idx="11" type="ftr"/>
          </p:nvPr>
        </p:nvSpPr>
        <p:spPr>
          <a:xfrm>
            <a:off x="6047030" y="4890280"/>
            <a:ext cx="2938212" cy="150827"/>
          </a:xfrm>
          <a:prstGeom prst="rect">
            <a:avLst/>
          </a:prstGeom>
          <a:noFill/>
          <a:ln>
            <a:noFill/>
          </a:ln>
        </p:spPr>
        <p:txBody>
          <a:bodyPr anchorCtr="0" anchor="ctr" bIns="34275" lIns="68575" spcFirstLastPara="1" rIns="68575" wrap="square" tIns="34275"/>
          <a:lstStyle>
            <a:lvl1pPr lvl="0" marR="0" rtl="0" algn="r">
              <a:spcBef>
                <a:spcPts val="0"/>
              </a:spcBef>
              <a:spcAft>
                <a:spcPts val="0"/>
              </a:spcAft>
              <a:buSzPts val="11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1">
            <a:alphaModFix/>
          </a:blip>
          <a:srcRect b="0" l="0" r="0" t="0"/>
          <a:stretch/>
        </p:blipFill>
        <p:spPr>
          <a:xfrm>
            <a:off x="0" y="4704588"/>
            <a:ext cx="9144000" cy="438912"/>
          </a:xfrm>
          <a:prstGeom prst="rect">
            <a:avLst/>
          </a:prstGeom>
          <a:noFill/>
          <a:ln>
            <a:noFill/>
          </a:ln>
        </p:spPr>
      </p:pic>
      <p:pic>
        <p:nvPicPr>
          <p:cNvPr descr="/Users/jasonrodriguez/Projects/Power Points/FINAL Template/images/images/PPT_Template_Header.png" id="140" name="Google Shape;140;p24"/>
          <p:cNvPicPr preferRelativeResize="0"/>
          <p:nvPr/>
        </p:nvPicPr>
        <p:blipFill rotWithShape="1">
          <a:blip r:embed="rId2">
            <a:alphaModFix/>
          </a:blip>
          <a:srcRect b="0" l="0" r="0" t="0"/>
          <a:stretch/>
        </p:blipFill>
        <p:spPr>
          <a:xfrm>
            <a:off x="0" y="0"/>
            <a:ext cx="9144000" cy="731520"/>
          </a:xfrm>
          <a:prstGeom prst="rect">
            <a:avLst/>
          </a:prstGeom>
          <a:noFill/>
          <a:ln>
            <a:noFill/>
          </a:ln>
        </p:spPr>
      </p:pic>
      <p:sp>
        <p:nvSpPr>
          <p:cNvPr id="141" name="Google Shape;141;p24"/>
          <p:cNvSpPr txBox="1"/>
          <p:nvPr/>
        </p:nvSpPr>
        <p:spPr>
          <a:xfrm>
            <a:off x="227013" y="205978"/>
            <a:ext cx="7923694" cy="8572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2600"/>
              <a:buFont typeface="Century Gothic"/>
              <a:buNone/>
            </a:pPr>
            <a:r>
              <a:rPr b="1" i="0" lang="en" sz="2600" u="none" cap="none" strike="noStrike">
                <a:solidFill>
                  <a:schemeClr val="dk1"/>
                </a:solidFill>
                <a:latin typeface="Century Gothic"/>
                <a:ea typeface="Century Gothic"/>
                <a:cs typeface="Century Gothic"/>
                <a:sym typeface="Century Gothic"/>
              </a:rPr>
              <a:t>Insert Slide Title Line 1</a:t>
            </a:r>
            <a:br>
              <a:rPr b="1" i="0" lang="en" sz="2600" u="none" cap="none" strike="noStrike">
                <a:solidFill>
                  <a:schemeClr val="dk1"/>
                </a:solidFill>
                <a:latin typeface="Century Gothic"/>
                <a:ea typeface="Century Gothic"/>
                <a:cs typeface="Century Gothic"/>
                <a:sym typeface="Century Gothic"/>
              </a:rPr>
            </a:br>
            <a:r>
              <a:rPr b="1" i="0" lang="en" sz="2600" u="none" cap="none" strike="noStrike">
                <a:solidFill>
                  <a:schemeClr val="dk1"/>
                </a:solidFill>
                <a:latin typeface="Century Gothic"/>
                <a:ea typeface="Century Gothic"/>
                <a:cs typeface="Century Gothic"/>
                <a:sym typeface="Century Gothic"/>
              </a:rPr>
              <a:t>Insert Slide Title Line 2</a:t>
            </a:r>
            <a:endParaRPr sz="1100"/>
          </a:p>
        </p:txBody>
      </p:sp>
      <p:sp>
        <p:nvSpPr>
          <p:cNvPr id="142" name="Google Shape;142;p24"/>
          <p:cNvSpPr txBox="1"/>
          <p:nvPr/>
        </p:nvSpPr>
        <p:spPr>
          <a:xfrm>
            <a:off x="227013" y="1189366"/>
            <a:ext cx="8691562" cy="603646"/>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Arial"/>
              <a:buNone/>
            </a:pPr>
            <a:r>
              <a:rPr b="0" i="0" lang="en" sz="1800" u="none" cap="none" strike="noStrike">
                <a:solidFill>
                  <a:schemeClr val="dk1"/>
                </a:solidFill>
                <a:latin typeface="Century Gothic"/>
                <a:ea typeface="Century Gothic"/>
                <a:cs typeface="Century Gothic"/>
                <a:sym typeface="Century Gothic"/>
              </a:rPr>
              <a:t>Insert Subhead Line 1</a:t>
            </a:r>
            <a:br>
              <a:rPr b="0" i="0" lang="en" sz="1800" u="none" cap="none" strike="noStrike">
                <a:solidFill>
                  <a:schemeClr val="dk1"/>
                </a:solidFill>
                <a:latin typeface="Century Gothic"/>
                <a:ea typeface="Century Gothic"/>
                <a:cs typeface="Century Gothic"/>
                <a:sym typeface="Century Gothic"/>
              </a:rPr>
            </a:br>
            <a:r>
              <a:rPr b="0" i="0" lang="en" sz="1800" u="none" cap="none" strike="noStrike">
                <a:solidFill>
                  <a:schemeClr val="dk1"/>
                </a:solidFill>
                <a:latin typeface="Century Gothic"/>
                <a:ea typeface="Century Gothic"/>
                <a:cs typeface="Century Gothic"/>
                <a:sym typeface="Century Gothic"/>
              </a:rPr>
              <a:t>Insert Subhead Line 2</a:t>
            </a:r>
            <a:endParaRPr sz="1100"/>
          </a:p>
        </p:txBody>
      </p:sp>
    </p:spTree>
  </p:cSld>
  <p:clrMap accent1="accent1" accent2="accent2" accent3="accent3" accent4="accent4" accent5="accent5" accent6="accent6" bg1="lt1" bg2="dk2" tx1="dk1" tx2="lt2" folHlink="folHlink" hlink="hlink"/>
  <p:sldLayoutIdLst>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1">
            <a:alphaModFix/>
          </a:blip>
          <a:srcRect b="0" l="0" r="0" t="0"/>
          <a:stretch/>
        </p:blipFill>
        <p:spPr>
          <a:xfrm>
            <a:off x="0" y="4704588"/>
            <a:ext cx="9144000" cy="438912"/>
          </a:xfrm>
          <a:prstGeom prst="rect">
            <a:avLst/>
          </a:prstGeom>
          <a:noFill/>
          <a:ln>
            <a:noFill/>
          </a:ln>
        </p:spPr>
      </p:pic>
      <p:pic>
        <p:nvPicPr>
          <p:cNvPr descr="/Users/jasonrodriguez/Projects/Power Points/FINAL Template/images/images/PPT_Template_Header.png" id="303" name="Google Shape;303;p45"/>
          <p:cNvPicPr preferRelativeResize="0"/>
          <p:nvPr/>
        </p:nvPicPr>
        <p:blipFill rotWithShape="1">
          <a:blip r:embed="rId2">
            <a:alphaModFix/>
          </a:blip>
          <a:srcRect b="0" l="0" r="0" t="0"/>
          <a:stretch/>
        </p:blipFill>
        <p:spPr>
          <a:xfrm>
            <a:off x="0" y="0"/>
            <a:ext cx="9144000" cy="731520"/>
          </a:xfrm>
          <a:prstGeom prst="rect">
            <a:avLst/>
          </a:prstGeom>
          <a:noFill/>
          <a:ln>
            <a:noFill/>
          </a:ln>
        </p:spPr>
      </p:pic>
      <p:sp>
        <p:nvSpPr>
          <p:cNvPr id="304" name="Google Shape;304;p45"/>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lvl1pPr indent="0" lvl="0" marL="0" marR="0" rtl="0" algn="l">
              <a:spcBef>
                <a:spcPts val="0"/>
              </a:spcBef>
              <a:buNone/>
              <a:defRPr b="0" i="0" sz="800" u="none" cap="none" strike="noStrike">
                <a:solidFill>
                  <a:srgbClr val="888888"/>
                </a:solidFill>
                <a:latin typeface="Century Gothic"/>
                <a:ea typeface="Century Gothic"/>
                <a:cs typeface="Century Gothic"/>
                <a:sym typeface="Century Gothic"/>
              </a:defRPr>
            </a:lvl1pPr>
            <a:lvl2pPr indent="0" lvl="1" marL="0" marR="0" rtl="0" algn="l">
              <a:spcBef>
                <a:spcPts val="0"/>
              </a:spcBef>
              <a:buNone/>
              <a:defRPr b="0" i="0" sz="800" u="none" cap="none" strike="noStrike">
                <a:solidFill>
                  <a:srgbClr val="888888"/>
                </a:solidFill>
                <a:latin typeface="Century Gothic"/>
                <a:ea typeface="Century Gothic"/>
                <a:cs typeface="Century Gothic"/>
                <a:sym typeface="Century Gothic"/>
              </a:defRPr>
            </a:lvl2pPr>
            <a:lvl3pPr indent="0" lvl="2" marL="0" marR="0" rtl="0" algn="l">
              <a:spcBef>
                <a:spcPts val="0"/>
              </a:spcBef>
              <a:buNone/>
              <a:defRPr b="0" i="0" sz="800" u="none" cap="none" strike="noStrike">
                <a:solidFill>
                  <a:srgbClr val="888888"/>
                </a:solidFill>
                <a:latin typeface="Century Gothic"/>
                <a:ea typeface="Century Gothic"/>
                <a:cs typeface="Century Gothic"/>
                <a:sym typeface="Century Gothic"/>
              </a:defRPr>
            </a:lvl3pPr>
            <a:lvl4pPr indent="0" lvl="3" marL="0" marR="0" rtl="0" algn="l">
              <a:spcBef>
                <a:spcPts val="0"/>
              </a:spcBef>
              <a:buNone/>
              <a:defRPr b="0" i="0" sz="800" u="none" cap="none" strike="noStrike">
                <a:solidFill>
                  <a:srgbClr val="888888"/>
                </a:solidFill>
                <a:latin typeface="Century Gothic"/>
                <a:ea typeface="Century Gothic"/>
                <a:cs typeface="Century Gothic"/>
                <a:sym typeface="Century Gothic"/>
              </a:defRPr>
            </a:lvl4pPr>
            <a:lvl5pPr indent="0" lvl="4" marL="0" marR="0" rtl="0" algn="l">
              <a:spcBef>
                <a:spcPts val="0"/>
              </a:spcBef>
              <a:buNone/>
              <a:defRPr b="0" i="0" sz="800" u="none" cap="none" strike="noStrike">
                <a:solidFill>
                  <a:srgbClr val="888888"/>
                </a:solidFill>
                <a:latin typeface="Century Gothic"/>
                <a:ea typeface="Century Gothic"/>
                <a:cs typeface="Century Gothic"/>
                <a:sym typeface="Century Gothic"/>
              </a:defRPr>
            </a:lvl5pPr>
            <a:lvl6pPr indent="0" lvl="5" marL="0" marR="0" rtl="0" algn="l">
              <a:spcBef>
                <a:spcPts val="0"/>
              </a:spcBef>
              <a:buNone/>
              <a:defRPr b="0" i="0" sz="800" u="none" cap="none" strike="noStrike">
                <a:solidFill>
                  <a:srgbClr val="888888"/>
                </a:solidFill>
                <a:latin typeface="Century Gothic"/>
                <a:ea typeface="Century Gothic"/>
                <a:cs typeface="Century Gothic"/>
                <a:sym typeface="Century Gothic"/>
              </a:defRPr>
            </a:lvl6pPr>
            <a:lvl7pPr indent="0" lvl="6" marL="0" marR="0" rtl="0" algn="l">
              <a:spcBef>
                <a:spcPts val="0"/>
              </a:spcBef>
              <a:buNone/>
              <a:defRPr b="0" i="0" sz="800" u="none" cap="none" strike="noStrike">
                <a:solidFill>
                  <a:srgbClr val="888888"/>
                </a:solidFill>
                <a:latin typeface="Century Gothic"/>
                <a:ea typeface="Century Gothic"/>
                <a:cs typeface="Century Gothic"/>
                <a:sym typeface="Century Gothic"/>
              </a:defRPr>
            </a:lvl7pPr>
            <a:lvl8pPr indent="0" lvl="7" marL="0" marR="0" rtl="0" algn="l">
              <a:spcBef>
                <a:spcPts val="0"/>
              </a:spcBef>
              <a:buNone/>
              <a:defRPr b="0" i="0" sz="800" u="none" cap="none" strike="noStrike">
                <a:solidFill>
                  <a:srgbClr val="888888"/>
                </a:solidFill>
                <a:latin typeface="Century Gothic"/>
                <a:ea typeface="Century Gothic"/>
                <a:cs typeface="Century Gothic"/>
                <a:sym typeface="Century Gothic"/>
              </a:defRPr>
            </a:lvl8pPr>
            <a:lvl9pPr indent="0" lvl="8" marL="0" marR="0" rtl="0" algn="l">
              <a:spcBef>
                <a:spcPts val="0"/>
              </a:spcBef>
              <a:buNone/>
              <a:defRPr b="0" i="0" sz="8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9" r:id="rId3"/>
    <p:sldLayoutId id="214748369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idx="1" type="body"/>
          </p:nvPr>
        </p:nvSpPr>
        <p:spPr>
          <a:xfrm>
            <a:off x="260800" y="1023250"/>
            <a:ext cx="5969400" cy="54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2700"/>
              <a:buFont typeface="Arial"/>
              <a:buNone/>
            </a:pPr>
            <a:r>
              <a:rPr i="0" lang="en" sz="3600" u="none" cap="none" strike="noStrike">
                <a:solidFill>
                  <a:schemeClr val="dk1"/>
                </a:solidFill>
                <a:latin typeface="Arial"/>
                <a:ea typeface="Arial"/>
                <a:cs typeface="Arial"/>
                <a:sym typeface="Arial"/>
              </a:rPr>
              <a:t>Competing on Analytics</a:t>
            </a:r>
            <a:endParaRPr sz="3600">
              <a:latin typeface="Arial"/>
              <a:ea typeface="Arial"/>
              <a:cs typeface="Arial"/>
              <a:sym typeface="Arial"/>
            </a:endParaRPr>
          </a:p>
        </p:txBody>
      </p:sp>
      <p:sp>
        <p:nvSpPr>
          <p:cNvPr id="318" name="Google Shape;318;p48"/>
          <p:cNvSpPr txBox="1"/>
          <p:nvPr/>
        </p:nvSpPr>
        <p:spPr>
          <a:xfrm>
            <a:off x="137600" y="2571748"/>
            <a:ext cx="4800600" cy="49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Group 7:</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Abhitej Kodali</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Balaji Katakam</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Divyaj Podar</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Tej Modi</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Twinkle Ghatoriya</a:t>
            </a:r>
            <a:endParaRPr i="1" sz="1800">
              <a:solidFill>
                <a:srgbClr val="0C0C0C"/>
              </a:solidFill>
              <a:latin typeface="Calibri"/>
              <a:ea typeface="Calibri"/>
              <a:cs typeface="Calibri"/>
              <a:sym typeface="Calibri"/>
            </a:endParaRPr>
          </a:p>
          <a:p>
            <a:pPr indent="0" lvl="0" marL="0" marR="0" rtl="0" algn="l">
              <a:spcBef>
                <a:spcPts val="0"/>
              </a:spcBef>
              <a:spcAft>
                <a:spcPts val="0"/>
              </a:spcAft>
              <a:buClr>
                <a:srgbClr val="0C0C0C"/>
              </a:buClr>
              <a:buSzPts val="2100"/>
              <a:buFont typeface="Arial"/>
              <a:buNone/>
            </a:pPr>
            <a:r>
              <a:rPr i="1" lang="en" sz="1800">
                <a:solidFill>
                  <a:srgbClr val="0C0C0C"/>
                </a:solidFill>
                <a:latin typeface="Calibri"/>
                <a:ea typeface="Calibri"/>
                <a:cs typeface="Calibri"/>
                <a:sym typeface="Calibri"/>
              </a:rPr>
              <a:t>Niyati Shah</a:t>
            </a:r>
            <a:endParaRPr i="1" sz="1800">
              <a:solidFill>
                <a:srgbClr val="0C0C0C"/>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7"/>
          <p:cNvSpPr txBox="1"/>
          <p:nvPr>
            <p:ph type="title"/>
          </p:nvPr>
        </p:nvSpPr>
        <p:spPr>
          <a:xfrm>
            <a:off x="369475" y="256625"/>
            <a:ext cx="2617500" cy="4794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Progressive</a:t>
            </a:r>
            <a:endParaRPr b="1" sz="2700">
              <a:latin typeface="Arial"/>
              <a:ea typeface="Arial"/>
              <a:cs typeface="Arial"/>
              <a:sym typeface="Arial"/>
            </a:endParaRPr>
          </a:p>
        </p:txBody>
      </p:sp>
      <p:sp>
        <p:nvSpPr>
          <p:cNvPr id="372" name="Google Shape;372;p57"/>
          <p:cNvSpPr txBox="1"/>
          <p:nvPr/>
        </p:nvSpPr>
        <p:spPr>
          <a:xfrm>
            <a:off x="196850" y="736025"/>
            <a:ext cx="8481300" cy="389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Uses widely available insurance industry data</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Company creates a narrow groups of customers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Performs regression analysis and identifies the factors that most closely correlates with the losses that the narrow group endangers</a:t>
            </a:r>
            <a:endParaRPr/>
          </a:p>
          <a:p>
            <a:pPr indent="-317500" lvl="1" marL="914400" rtl="0" algn="l">
              <a:spcBef>
                <a:spcPts val="0"/>
              </a:spcBef>
              <a:spcAft>
                <a:spcPts val="0"/>
              </a:spcAft>
              <a:buSzPts val="1400"/>
              <a:buChar char="○"/>
            </a:pPr>
            <a:r>
              <a:rPr lang="en"/>
              <a:t>Example of a narrow group: </a:t>
            </a:r>
            <a:endParaRPr/>
          </a:p>
          <a:p>
            <a:pPr indent="-317500" lvl="2" marL="1371600" rtl="0" algn="l">
              <a:spcBef>
                <a:spcPts val="0"/>
              </a:spcBef>
              <a:spcAft>
                <a:spcPts val="0"/>
              </a:spcAft>
              <a:buSzPts val="1400"/>
              <a:buChar char="■"/>
            </a:pPr>
            <a:r>
              <a:rPr lang="en"/>
              <a:t>Motorcycle riders - ages 30 and above - with college education - good credit score - no accidents</a:t>
            </a:r>
            <a:endParaRPr/>
          </a:p>
          <a:p>
            <a:pPr indent="0" lvl="0" marL="1371600" rtl="0" algn="l">
              <a:spcBef>
                <a:spcPts val="0"/>
              </a:spcBef>
              <a:spcAft>
                <a:spcPts val="0"/>
              </a:spcAft>
              <a:buNone/>
            </a:pPr>
            <a:r>
              <a:t/>
            </a:r>
            <a:endParaRPr/>
          </a:p>
          <a:p>
            <a:pPr indent="-317500" lvl="0" marL="457200" rtl="0" algn="l">
              <a:spcBef>
                <a:spcPts val="0"/>
              </a:spcBef>
              <a:spcAft>
                <a:spcPts val="0"/>
              </a:spcAft>
              <a:buSzPts val="1400"/>
              <a:buChar char="●"/>
            </a:pPr>
            <a:r>
              <a:rPr lang="en"/>
              <a:t>Sets different prices for different groups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Enables profits across a portfolio of groups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Able to insure high-risk categories which other insurers reject without trying to understand the data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462100" y="213950"/>
            <a:ext cx="6418800" cy="62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Enterprise approach</a:t>
            </a:r>
            <a:endParaRPr b="1" sz="2700"/>
          </a:p>
        </p:txBody>
      </p:sp>
      <p:sp>
        <p:nvSpPr>
          <p:cNvPr id="378" name="Google Shape;378;p58"/>
          <p:cNvSpPr txBox="1"/>
          <p:nvPr/>
        </p:nvSpPr>
        <p:spPr>
          <a:xfrm>
            <a:off x="410800" y="881500"/>
            <a:ext cx="8050500" cy="3243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Many business functions such as marketing, human resources which have earlier depended on the art rather than the science can be improved with the help of sophisticated quantitative techniques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Unlike the killer app which focuses on one particular area, analytics to be successful should focus on many parts of the business.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Now analytics is not only being used by the enterprise but also by the customers and the suppliers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Examples of enterprise approach are: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Barclays Bank</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398450" y="166625"/>
            <a:ext cx="2250000" cy="607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UPS </a:t>
            </a:r>
            <a:endParaRPr b="1" sz="2700">
              <a:latin typeface="Arial"/>
              <a:ea typeface="Arial"/>
              <a:cs typeface="Arial"/>
              <a:sym typeface="Arial"/>
            </a:endParaRPr>
          </a:p>
          <a:p>
            <a:pPr indent="0" lvl="0" marL="0" rtl="0" algn="l">
              <a:spcBef>
                <a:spcPts val="0"/>
              </a:spcBef>
              <a:spcAft>
                <a:spcPts val="0"/>
              </a:spcAft>
              <a:buNone/>
            </a:pPr>
            <a:r>
              <a:t/>
            </a:r>
            <a:endParaRPr b="1" sz="2700">
              <a:latin typeface="Arial"/>
              <a:ea typeface="Arial"/>
              <a:cs typeface="Arial"/>
              <a:sym typeface="Arial"/>
            </a:endParaRPr>
          </a:p>
        </p:txBody>
      </p:sp>
      <p:sp>
        <p:nvSpPr>
          <p:cNvPr id="384" name="Google Shape;384;p59"/>
          <p:cNvSpPr txBox="1"/>
          <p:nvPr/>
        </p:nvSpPr>
        <p:spPr>
          <a:xfrm>
            <a:off x="136925" y="864375"/>
            <a:ext cx="7805100" cy="362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Evolution from targeted analytics to comprehensive analytics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Ups uses statistical skill to:</a:t>
            </a:r>
            <a:endParaRPr/>
          </a:p>
          <a:p>
            <a:pPr indent="-317500" lvl="1" marL="914400" rtl="0" algn="l">
              <a:spcBef>
                <a:spcPts val="0"/>
              </a:spcBef>
              <a:spcAft>
                <a:spcPts val="0"/>
              </a:spcAft>
              <a:buSzPts val="1400"/>
              <a:buChar char="○"/>
            </a:pPr>
            <a:r>
              <a:rPr lang="en"/>
              <a:t>Track the movement of the packages </a:t>
            </a:r>
            <a:endParaRPr/>
          </a:p>
          <a:p>
            <a:pPr indent="-317500" lvl="1" marL="914400" rtl="0" algn="l">
              <a:spcBef>
                <a:spcPts val="0"/>
              </a:spcBef>
              <a:spcAft>
                <a:spcPts val="0"/>
              </a:spcAft>
              <a:buSzPts val="1400"/>
              <a:buChar char="○"/>
            </a:pPr>
            <a:r>
              <a:rPr lang="en"/>
              <a:t>Anticipate and influence the actions of the people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UPS can understand the problems faced by the customers and identifying the sources of the problem</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UPS Customer </a:t>
            </a:r>
            <a:r>
              <a:rPr lang="en"/>
              <a:t>Intelligence</a:t>
            </a:r>
            <a:r>
              <a:rPr lang="en"/>
              <a:t> Group is able to accurately predict customer defections by examining</a:t>
            </a:r>
            <a:endParaRPr/>
          </a:p>
          <a:p>
            <a:pPr indent="-317500" lvl="1" marL="914400" rtl="0" algn="l">
              <a:spcBef>
                <a:spcPts val="0"/>
              </a:spcBef>
              <a:spcAft>
                <a:spcPts val="0"/>
              </a:spcAft>
              <a:buSzPts val="1400"/>
              <a:buChar char="○"/>
            </a:pPr>
            <a:r>
              <a:rPr lang="en"/>
              <a:t>Patterns</a:t>
            </a:r>
            <a:endParaRPr/>
          </a:p>
          <a:p>
            <a:pPr indent="-317500" lvl="1" marL="914400" rtl="0" algn="l">
              <a:spcBef>
                <a:spcPts val="0"/>
              </a:spcBef>
              <a:spcAft>
                <a:spcPts val="0"/>
              </a:spcAft>
              <a:buSzPts val="1400"/>
              <a:buChar char="○"/>
            </a:pPr>
            <a:r>
              <a:rPr lang="en"/>
              <a:t>Complaints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When the data points to a potential customer who might leave, the customer service contacts him and resolves the problem</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67125" y="213275"/>
            <a:ext cx="6393000" cy="907200"/>
          </a:xfrm>
          <a:prstGeom prst="rect">
            <a:avLst/>
          </a:prstGeom>
        </p:spPr>
        <p:txBody>
          <a:bodyPr anchorCtr="0" anchor="t" bIns="34275" lIns="68575" spcFirstLastPara="1" rIns="68575" wrap="square" tIns="34275">
            <a:noAutofit/>
          </a:bodyPr>
          <a:lstStyle/>
          <a:p>
            <a:pPr indent="0" lvl="0" marL="457200" rtl="0" algn="l">
              <a:spcBef>
                <a:spcPts val="0"/>
              </a:spcBef>
              <a:spcAft>
                <a:spcPts val="0"/>
              </a:spcAft>
              <a:buNone/>
            </a:pPr>
            <a:r>
              <a:rPr b="1" lang="en" sz="2700">
                <a:latin typeface="Arial"/>
                <a:ea typeface="Arial"/>
                <a:cs typeface="Arial"/>
                <a:sym typeface="Arial"/>
              </a:rPr>
              <a:t>Senior executives advocates</a:t>
            </a:r>
            <a:endParaRPr b="1" sz="2700"/>
          </a:p>
        </p:txBody>
      </p:sp>
      <p:sp>
        <p:nvSpPr>
          <p:cNvPr id="390" name="Google Shape;390;p60"/>
          <p:cNvSpPr txBox="1"/>
          <p:nvPr/>
        </p:nvSpPr>
        <p:spPr>
          <a:xfrm>
            <a:off x="513475" y="1052675"/>
            <a:ext cx="7514100" cy="325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Requires leaders who are passionate about the quantitative approach</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Ideally the key person to advocate should be the CEO</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CEO’s leading the analytical charge require</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Appreciation with the subject</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Familiarity with the subject</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need for the leaders to have statistical background, but they need to understand the quantitative methods to recognize the models limitations</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When in need of help to grasp the quantitative techniques, CEO’s can turn to the experts who can are able to understand the business and how the analytics can be applied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196850" y="342325"/>
            <a:ext cx="8394900" cy="915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Popular executives who advocates the use of analytics</a:t>
            </a:r>
            <a:endParaRPr b="1" sz="2700">
              <a:latin typeface="Arial"/>
              <a:ea typeface="Arial"/>
              <a:cs typeface="Arial"/>
              <a:sym typeface="Arial"/>
            </a:endParaRPr>
          </a:p>
        </p:txBody>
      </p:sp>
      <p:sp>
        <p:nvSpPr>
          <p:cNvPr id="396" name="Google Shape;396;p61"/>
          <p:cNvSpPr txBox="1"/>
          <p:nvPr/>
        </p:nvSpPr>
        <p:spPr>
          <a:xfrm>
            <a:off x="306800" y="1530675"/>
            <a:ext cx="8352900" cy="290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Loveman of Harrah’s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Jeff Bezos of Amazon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Rich Fairbank of Capital One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Former CEO Barry Beracha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201450" y="368000"/>
            <a:ext cx="8198700" cy="847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Requirements for better competitive advantage in the field or analytics </a:t>
            </a:r>
            <a:endParaRPr b="1" sz="2700">
              <a:latin typeface="Arial"/>
              <a:ea typeface="Arial"/>
              <a:cs typeface="Arial"/>
              <a:sym typeface="Arial"/>
            </a:endParaRPr>
          </a:p>
        </p:txBody>
      </p:sp>
      <p:sp>
        <p:nvSpPr>
          <p:cNvPr id="402" name="Google Shape;402;p62"/>
          <p:cNvSpPr txBox="1"/>
          <p:nvPr/>
        </p:nvSpPr>
        <p:spPr>
          <a:xfrm>
            <a:off x="201450" y="1334550"/>
            <a:ext cx="7882200" cy="3046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right focus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right culture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right people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right technology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479375" y="325350"/>
            <a:ext cx="4853700" cy="624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The right focus </a:t>
            </a:r>
            <a:endParaRPr b="1" sz="2700">
              <a:latin typeface="Arial"/>
              <a:ea typeface="Arial"/>
              <a:cs typeface="Arial"/>
              <a:sym typeface="Arial"/>
            </a:endParaRPr>
          </a:p>
        </p:txBody>
      </p:sp>
      <p:sp>
        <p:nvSpPr>
          <p:cNvPr id="408" name="Google Shape;408;p63"/>
          <p:cNvSpPr txBox="1"/>
          <p:nvPr/>
        </p:nvSpPr>
        <p:spPr>
          <a:xfrm>
            <a:off x="196825" y="843000"/>
            <a:ext cx="7685400" cy="345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Although analytics is enterprise-wise approach, they must choose where to direct resource-intensive efforts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Harrah’s has aimed much of its analytical activity at </a:t>
            </a:r>
            <a:endParaRPr/>
          </a:p>
          <a:p>
            <a:pPr indent="-317500" lvl="1" marL="914400" rtl="0" algn="l">
              <a:spcBef>
                <a:spcPts val="0"/>
              </a:spcBef>
              <a:spcAft>
                <a:spcPts val="0"/>
              </a:spcAft>
              <a:buSzPts val="1400"/>
              <a:buChar char="○"/>
            </a:pPr>
            <a:r>
              <a:rPr lang="en"/>
              <a:t>increasing customer loyalty</a:t>
            </a:r>
            <a:endParaRPr/>
          </a:p>
          <a:p>
            <a:pPr indent="-317500" lvl="1" marL="914400" rtl="0" algn="l">
              <a:spcBef>
                <a:spcPts val="0"/>
              </a:spcBef>
              <a:spcAft>
                <a:spcPts val="0"/>
              </a:spcAft>
              <a:buSzPts val="1400"/>
              <a:buChar char="○"/>
            </a:pPr>
            <a:r>
              <a:rPr lang="en"/>
              <a:t>Increasing customer service </a:t>
            </a:r>
            <a:endParaRPr/>
          </a:p>
          <a:p>
            <a:pPr indent="-317500" lvl="1" marL="914400" rtl="0" algn="l">
              <a:spcBef>
                <a:spcPts val="0"/>
              </a:spcBef>
              <a:spcAft>
                <a:spcPts val="0"/>
              </a:spcAft>
              <a:buSzPts val="1400"/>
              <a:buChar char="○"/>
            </a:pPr>
            <a:r>
              <a:rPr lang="en"/>
              <a:t>Related areas like pricing and promotions </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UPS focuses on logistics to customers in the interest of superior service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383975" y="273225"/>
            <a:ext cx="4572000" cy="82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The right culture</a:t>
            </a:r>
            <a:endParaRPr b="1" sz="2700">
              <a:latin typeface="Arial"/>
              <a:ea typeface="Arial"/>
              <a:cs typeface="Arial"/>
              <a:sym typeface="Arial"/>
            </a:endParaRPr>
          </a:p>
        </p:txBody>
      </p:sp>
      <p:sp>
        <p:nvSpPr>
          <p:cNvPr id="414" name="Google Shape;414;p64"/>
          <p:cNvSpPr txBox="1"/>
          <p:nvPr/>
        </p:nvSpPr>
        <p:spPr>
          <a:xfrm>
            <a:off x="273875" y="967075"/>
            <a:ext cx="8104800" cy="2875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Analytical competitors must instill an organization-wide respect to measure, test, and evaluate quantitative decisions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Employees are made to base decisions on hard facts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There are instances when there is not enough time to go through extensive analysis and the decision to change something must be quick. </a:t>
            </a:r>
            <a:endParaRPr/>
          </a:p>
          <a:p>
            <a:pPr indent="-317500" lvl="1" marL="914400" rtl="0" algn="l">
              <a:spcBef>
                <a:spcPts val="0"/>
              </a:spcBef>
              <a:spcAft>
                <a:spcPts val="0"/>
              </a:spcAft>
              <a:buSzPts val="1400"/>
              <a:buChar char="○"/>
            </a:pPr>
            <a:r>
              <a:rPr lang="en"/>
              <a:t>For example; Jeff Bezos who prefers </a:t>
            </a:r>
            <a:r>
              <a:rPr lang="en"/>
              <a:t>rigorous</a:t>
            </a:r>
            <a:r>
              <a:rPr lang="en"/>
              <a:t> analysis before rolling out new features couldn’t wait to introduce the company’s search-inside-the-book offering. He trusted his instincts and introduced it </a:t>
            </a:r>
            <a:r>
              <a:rPr lang="en"/>
              <a:t>any way</a:t>
            </a:r>
            <a:r>
              <a:rPr lang="en"/>
              <a:t> and it proved to be a popular feature.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340500" y="246300"/>
            <a:ext cx="4324800" cy="4449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The right people </a:t>
            </a:r>
            <a:endParaRPr b="1" sz="2700">
              <a:latin typeface="Arial"/>
              <a:ea typeface="Arial"/>
              <a:cs typeface="Arial"/>
              <a:sym typeface="Arial"/>
            </a:endParaRPr>
          </a:p>
        </p:txBody>
      </p:sp>
      <p:sp>
        <p:nvSpPr>
          <p:cNvPr id="420" name="Google Shape;420;p65"/>
          <p:cNvSpPr txBox="1"/>
          <p:nvPr/>
        </p:nvSpPr>
        <p:spPr>
          <a:xfrm>
            <a:off x="376550" y="898625"/>
            <a:ext cx="7539900" cy="35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Analytical firms need to hire analytical people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Amazon hired Gang Yu, a professor who is world’s leading authority on optimization analytics for its global supply chain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Capital One </a:t>
            </a:r>
            <a:r>
              <a:rPr lang="en"/>
              <a:t>employed</a:t>
            </a:r>
            <a:r>
              <a:rPr lang="en"/>
              <a:t> several analysts to conduct </a:t>
            </a:r>
            <a:r>
              <a:rPr lang="en"/>
              <a:t>quantitative</a:t>
            </a:r>
            <a:r>
              <a:rPr lang="en"/>
              <a:t> experiments, and with the results in hands, design the credit card and other financial offers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Good analyst must have the ability to express complex ideas in simple terms and have relationship skills to interact well with the decision makers.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Organization can outsource work to other countries in case of stand-alone problem.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 case of iterative discussion with business decision makers is required, distance can become a major barrier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265300" y="285900"/>
            <a:ext cx="4650900" cy="702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The right technology</a:t>
            </a:r>
            <a:endParaRPr b="1" sz="2700">
              <a:latin typeface="Arial"/>
              <a:ea typeface="Arial"/>
              <a:cs typeface="Arial"/>
              <a:sym typeface="Arial"/>
            </a:endParaRPr>
          </a:p>
        </p:txBody>
      </p:sp>
      <p:sp>
        <p:nvSpPr>
          <p:cNvPr id="426" name="Google Shape;426;p66"/>
          <p:cNvSpPr txBox="1"/>
          <p:nvPr/>
        </p:nvSpPr>
        <p:spPr>
          <a:xfrm>
            <a:off x="265300" y="988500"/>
            <a:ext cx="7231800" cy="316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Competing on analytics means competing on technology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An analytics organization may not need its own </a:t>
            </a:r>
            <a:r>
              <a:rPr lang="en"/>
              <a:t>supercomputer</a:t>
            </a:r>
            <a:r>
              <a:rPr lang="en"/>
              <a:t> but will </a:t>
            </a:r>
            <a:r>
              <a:rPr lang="en"/>
              <a:t>definitely</a:t>
            </a:r>
            <a:r>
              <a:rPr lang="en"/>
              <a:t> need</a:t>
            </a:r>
            <a:endParaRPr/>
          </a:p>
          <a:p>
            <a:pPr indent="-317500" lvl="1" marL="914400" rtl="0" algn="l">
              <a:spcBef>
                <a:spcPts val="0"/>
              </a:spcBef>
              <a:spcAft>
                <a:spcPts val="0"/>
              </a:spcAft>
              <a:buSzPts val="1400"/>
              <a:buChar char="○"/>
            </a:pPr>
            <a:r>
              <a:rPr lang="en"/>
              <a:t>A data strategy</a:t>
            </a:r>
            <a:endParaRPr/>
          </a:p>
          <a:p>
            <a:pPr indent="-317500" lvl="1" marL="914400" rtl="0" algn="l">
              <a:spcBef>
                <a:spcPts val="0"/>
              </a:spcBef>
              <a:spcAft>
                <a:spcPts val="0"/>
              </a:spcAft>
              <a:buSzPts val="1400"/>
              <a:buChar char="○"/>
            </a:pPr>
            <a:r>
              <a:rPr lang="en"/>
              <a:t>Business Intelligence Software </a:t>
            </a:r>
            <a:endParaRPr/>
          </a:p>
          <a:p>
            <a:pPr indent="-317500" lvl="1" marL="914400" rtl="0" algn="l">
              <a:spcBef>
                <a:spcPts val="0"/>
              </a:spcBef>
              <a:spcAft>
                <a:spcPts val="0"/>
              </a:spcAft>
              <a:buSzPts val="1400"/>
              <a:buChar char="○"/>
            </a:pPr>
            <a:r>
              <a:rPr lang="en"/>
              <a:t>Computer Hardware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227013" y="205978"/>
            <a:ext cx="7923694" cy="85725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2600"/>
              <a:buFont typeface="Century Gothic"/>
              <a:buNone/>
            </a:pPr>
            <a:r>
              <a:rPr i="0" lang="en" sz="3600" u="none" cap="none" strike="noStrike">
                <a:solidFill>
                  <a:schemeClr val="dk1"/>
                </a:solidFill>
                <a:latin typeface="Arial"/>
                <a:ea typeface="Arial"/>
                <a:cs typeface="Arial"/>
                <a:sym typeface="Arial"/>
              </a:rPr>
              <a:t>Deliverables</a:t>
            </a:r>
            <a:endParaRPr sz="3600">
              <a:latin typeface="Arial"/>
              <a:ea typeface="Arial"/>
              <a:cs typeface="Arial"/>
              <a:sym typeface="Arial"/>
            </a:endParaRPr>
          </a:p>
        </p:txBody>
      </p:sp>
      <p:sp>
        <p:nvSpPr>
          <p:cNvPr id="324" name="Google Shape;324;p49"/>
          <p:cNvSpPr txBox="1"/>
          <p:nvPr>
            <p:ph idx="1" type="body"/>
          </p:nvPr>
        </p:nvSpPr>
        <p:spPr>
          <a:xfrm>
            <a:off x="348435" y="1140275"/>
            <a:ext cx="3737100" cy="2651400"/>
          </a:xfrm>
          <a:prstGeom prst="rect">
            <a:avLst/>
          </a:prstGeom>
          <a:noFill/>
          <a:ln>
            <a:noFill/>
          </a:ln>
        </p:spPr>
        <p:txBody>
          <a:bodyPr anchorCtr="0" anchor="t" bIns="34275" lIns="68575" spcFirstLastPara="1" rIns="68575" wrap="square" tIns="34275">
            <a:noAutofit/>
          </a:bodyPr>
          <a:lstStyle/>
          <a:p>
            <a:pPr indent="-215900" lvl="0" marL="215900" marR="0" rtl="0" algn="l">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Key Strategies</a:t>
            </a:r>
            <a:endParaRPr sz="1100"/>
          </a:p>
          <a:p>
            <a:pPr indent="-215900" lvl="0" marL="215900" marR="0" rtl="0" algn="l">
              <a:spcBef>
                <a:spcPts val="9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Concepts</a:t>
            </a:r>
            <a:endParaRPr sz="1100"/>
          </a:p>
          <a:p>
            <a:pPr indent="-215900" lvl="0" marL="215900" marR="0" rtl="0" algn="l">
              <a:spcBef>
                <a:spcPts val="9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Lessons learned in the paper</a:t>
            </a:r>
            <a:endParaRPr sz="1100"/>
          </a:p>
        </p:txBody>
      </p:sp>
      <p:sp>
        <p:nvSpPr>
          <p:cNvPr id="325" name="Google Shape;325;p49"/>
          <p:cNvSpPr txBox="1"/>
          <p:nvPr>
            <p:ph idx="12" type="sldNum"/>
          </p:nvPr>
        </p:nvSpPr>
        <p:spPr>
          <a:xfrm>
            <a:off x="8708569" y="4897387"/>
            <a:ext cx="370115" cy="16447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fld id="{00000000-1234-1234-1234-123412341234}" type="slidenum">
              <a:rPr b="0" i="0" lang="en" sz="800" u="none" cap="none" strike="noStrike">
                <a:solidFill>
                  <a:srgbClr val="888888"/>
                </a:solidFill>
                <a:latin typeface="Century Gothic"/>
                <a:ea typeface="Century Gothic"/>
                <a:cs typeface="Century Gothic"/>
                <a:sym typeface="Century Gothic"/>
              </a:rPr>
              <a:t>‹#›</a:t>
            </a:fld>
            <a:endParaRPr b="0" i="0" sz="8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67"/>
          <p:cNvPicPr preferRelativeResize="0"/>
          <p:nvPr/>
        </p:nvPicPr>
        <p:blipFill rotWithShape="1">
          <a:blip r:embed="rId3">
            <a:alphaModFix/>
          </a:blip>
          <a:srcRect b="0" l="0" r="0" t="0"/>
          <a:stretch/>
        </p:blipFill>
        <p:spPr>
          <a:xfrm>
            <a:off x="666601" y="550575"/>
            <a:ext cx="7265822" cy="3729426"/>
          </a:xfrm>
          <a:custGeom>
            <a:rect b="b" l="l" r="r" t="t"/>
            <a:pathLst>
              <a:path extrusionOk="0" h="4956048" w="10607040">
                <a:moveTo>
                  <a:pt x="497480" y="0"/>
                </a:moveTo>
                <a:lnTo>
                  <a:pt x="10607040" y="0"/>
                </a:lnTo>
                <a:lnTo>
                  <a:pt x="10607040" y="4485407"/>
                </a:lnTo>
                <a:lnTo>
                  <a:pt x="10131692" y="4956048"/>
                </a:lnTo>
                <a:lnTo>
                  <a:pt x="0" y="4956048"/>
                </a:lnTo>
                <a:lnTo>
                  <a:pt x="0" y="492554"/>
                </a:lnTo>
                <a:close/>
              </a:path>
            </a:pathLst>
          </a:cu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8"/>
          <p:cNvSpPr txBox="1"/>
          <p:nvPr/>
        </p:nvSpPr>
        <p:spPr>
          <a:xfrm>
            <a:off x="410800" y="342400"/>
            <a:ext cx="7796700" cy="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t>Barclays Bank’s  journey to embrace analytics </a:t>
            </a:r>
            <a:endParaRPr b="1" sz="2700"/>
          </a:p>
          <a:p>
            <a:pPr indent="0" lvl="0" marL="0" rtl="0" algn="l">
              <a:spcBef>
                <a:spcPts val="0"/>
              </a:spcBef>
              <a:spcAft>
                <a:spcPts val="0"/>
              </a:spcAft>
              <a:buNone/>
            </a:pPr>
            <a:r>
              <a:t/>
            </a:r>
            <a:endParaRPr b="1" sz="2200"/>
          </a:p>
        </p:txBody>
      </p:sp>
      <p:sp>
        <p:nvSpPr>
          <p:cNvPr id="437" name="Google Shape;437;p68"/>
          <p:cNvSpPr txBox="1"/>
          <p:nvPr/>
        </p:nvSpPr>
        <p:spPr>
          <a:xfrm>
            <a:off x="410800" y="1044100"/>
            <a:ext cx="7094700" cy="315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Spent 5 years executing its plan to apply analytics for the marketing of its credit cards and other financial products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Had to make process changes in almost every aspect of its business which is </a:t>
            </a:r>
            <a:endParaRPr/>
          </a:p>
          <a:p>
            <a:pPr indent="-317500" lvl="1" marL="914400" rtl="0" algn="l">
              <a:spcBef>
                <a:spcPts val="0"/>
              </a:spcBef>
              <a:spcAft>
                <a:spcPts val="0"/>
              </a:spcAft>
              <a:buSzPts val="1400"/>
              <a:buChar char="○"/>
            </a:pPr>
            <a:r>
              <a:rPr lang="en"/>
              <a:t>Setting credit limits </a:t>
            </a:r>
            <a:endParaRPr/>
          </a:p>
          <a:p>
            <a:pPr indent="-317500" lvl="1" marL="914400" rtl="0" algn="l">
              <a:spcBef>
                <a:spcPts val="0"/>
              </a:spcBef>
              <a:spcAft>
                <a:spcPts val="0"/>
              </a:spcAft>
              <a:buSzPts val="1400"/>
              <a:buChar char="○"/>
            </a:pPr>
            <a:r>
              <a:rPr lang="en"/>
              <a:t>Servicing accounts </a:t>
            </a:r>
            <a:endParaRPr/>
          </a:p>
          <a:p>
            <a:pPr indent="-317500" lvl="1" marL="914400" rtl="0" algn="l">
              <a:spcBef>
                <a:spcPts val="0"/>
              </a:spcBef>
              <a:spcAft>
                <a:spcPts val="0"/>
              </a:spcAft>
              <a:buSzPts val="1400"/>
              <a:buChar char="○"/>
            </a:pPr>
            <a:r>
              <a:rPr lang="en"/>
              <a:t>Controlling fraud </a:t>
            </a:r>
            <a:endParaRPr/>
          </a:p>
          <a:p>
            <a:pPr indent="-317500" lvl="1" marL="914400" rtl="0" algn="l">
              <a:spcBef>
                <a:spcPts val="0"/>
              </a:spcBef>
              <a:spcAft>
                <a:spcPts val="0"/>
              </a:spcAft>
              <a:buSzPts val="1400"/>
              <a:buChar char="○"/>
            </a:pPr>
            <a:r>
              <a:rPr lang="en"/>
              <a:t>Cross selling and so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Had to make process changes in technical side as well, it had to:</a:t>
            </a:r>
            <a:endParaRPr/>
          </a:p>
          <a:p>
            <a:pPr indent="-317500" lvl="1" marL="914400" rtl="0" algn="l">
              <a:spcBef>
                <a:spcPts val="0"/>
              </a:spcBef>
              <a:spcAft>
                <a:spcPts val="0"/>
              </a:spcAft>
              <a:buSzPts val="1400"/>
              <a:buChar char="○"/>
            </a:pPr>
            <a:r>
              <a:rPr lang="en"/>
              <a:t>Integrate data on 10 million Barclaycard customers</a:t>
            </a:r>
            <a:endParaRPr/>
          </a:p>
          <a:p>
            <a:pPr indent="-317500" lvl="1" marL="914400" rtl="0" algn="l">
              <a:spcBef>
                <a:spcPts val="0"/>
              </a:spcBef>
              <a:spcAft>
                <a:spcPts val="0"/>
              </a:spcAft>
              <a:buSzPts val="1400"/>
              <a:buChar char="○"/>
            </a:pPr>
            <a:r>
              <a:rPr lang="en"/>
              <a:t>Improve the quality of the data</a:t>
            </a:r>
            <a:endParaRPr/>
          </a:p>
          <a:p>
            <a:pPr indent="-317500" lvl="1" marL="914400" rtl="0" algn="l">
              <a:spcBef>
                <a:spcPts val="0"/>
              </a:spcBef>
              <a:spcAft>
                <a:spcPts val="0"/>
              </a:spcAft>
              <a:buSzPts val="1400"/>
              <a:buChar char="○"/>
            </a:pPr>
            <a:r>
              <a:rPr lang="en"/>
              <a:t>Build up systems to step up data collection and analysis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9"/>
          <p:cNvSpPr txBox="1"/>
          <p:nvPr>
            <p:ph type="title"/>
          </p:nvPr>
        </p:nvSpPr>
        <p:spPr>
          <a:xfrm>
            <a:off x="376550" y="350300"/>
            <a:ext cx="4800600" cy="633900"/>
          </a:xfrm>
          <a:prstGeom prst="rect">
            <a:avLst/>
          </a:prstGeom>
          <a:noFill/>
          <a:ln>
            <a:noFill/>
          </a:ln>
        </p:spPr>
        <p:txBody>
          <a:bodyPr anchorCtr="0" anchor="t" bIns="25700" lIns="51425" spcFirstLastPara="1" rIns="51425" wrap="square" tIns="25700">
            <a:noAutofit/>
          </a:bodyPr>
          <a:lstStyle/>
          <a:p>
            <a:pPr indent="0" lvl="0" marL="0" marR="0" rtl="0" algn="l">
              <a:spcBef>
                <a:spcPts val="0"/>
              </a:spcBef>
              <a:spcAft>
                <a:spcPts val="0"/>
              </a:spcAft>
              <a:buClr>
                <a:schemeClr val="dk1"/>
              </a:buClr>
              <a:buSzPts val="2700"/>
              <a:buFont typeface="Arial"/>
              <a:buNone/>
            </a:pPr>
            <a:r>
              <a:rPr b="1" i="0" lang="en" sz="2500" u="none" cap="none" strike="noStrike">
                <a:solidFill>
                  <a:schemeClr val="dk1"/>
                </a:solidFill>
                <a:latin typeface="Arial"/>
                <a:ea typeface="Arial"/>
                <a:cs typeface="Arial"/>
                <a:sym typeface="Arial"/>
              </a:rPr>
              <a:t>A long road ahead</a:t>
            </a:r>
            <a:endParaRPr sz="2500">
              <a:latin typeface="Arial"/>
              <a:ea typeface="Arial"/>
              <a:cs typeface="Arial"/>
              <a:sym typeface="Arial"/>
            </a:endParaRPr>
          </a:p>
        </p:txBody>
      </p:sp>
      <p:sp>
        <p:nvSpPr>
          <p:cNvPr id="443" name="Google Shape;443;p69"/>
          <p:cNvSpPr txBox="1"/>
          <p:nvPr/>
        </p:nvSpPr>
        <p:spPr>
          <a:xfrm>
            <a:off x="376550" y="984200"/>
            <a:ext cx="8258700" cy="367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Most amount of time and expense to become an analytical competitor will be devoted to</a:t>
            </a:r>
            <a:endParaRPr/>
          </a:p>
          <a:p>
            <a:pPr indent="-317500" lvl="1" marL="914400" rtl="0" algn="l">
              <a:spcBef>
                <a:spcPts val="0"/>
              </a:spcBef>
              <a:spcAft>
                <a:spcPts val="0"/>
              </a:spcAft>
              <a:buSzPts val="1400"/>
              <a:buChar char="○"/>
            </a:pPr>
            <a:r>
              <a:rPr lang="en"/>
              <a:t>Refine the systems producing transactional data</a:t>
            </a:r>
            <a:endParaRPr/>
          </a:p>
          <a:p>
            <a:pPr indent="-317500" lvl="1" marL="914400" rtl="0" algn="l">
              <a:spcBef>
                <a:spcPts val="0"/>
              </a:spcBef>
              <a:spcAft>
                <a:spcPts val="0"/>
              </a:spcAft>
              <a:buSzPts val="1400"/>
              <a:buChar char="○"/>
            </a:pPr>
            <a:r>
              <a:rPr lang="en"/>
              <a:t>Make data available in warehouses</a:t>
            </a:r>
            <a:endParaRPr/>
          </a:p>
          <a:p>
            <a:pPr indent="-317500" lvl="1" marL="914400" rtl="0" algn="l">
              <a:spcBef>
                <a:spcPts val="0"/>
              </a:spcBef>
              <a:spcAft>
                <a:spcPts val="0"/>
              </a:spcAft>
              <a:buSzPts val="1400"/>
              <a:buChar char="○"/>
            </a:pPr>
            <a:r>
              <a:rPr lang="en"/>
              <a:t>Selecting and implementing analytical software </a:t>
            </a:r>
            <a:endParaRPr/>
          </a:p>
          <a:p>
            <a:pPr indent="-317500" lvl="1" marL="914400" rtl="0" algn="l">
              <a:spcBef>
                <a:spcPts val="0"/>
              </a:spcBef>
              <a:spcAft>
                <a:spcPts val="0"/>
              </a:spcAft>
              <a:buSzPts val="1400"/>
              <a:buChar char="○"/>
            </a:pPr>
            <a:r>
              <a:rPr lang="en"/>
              <a:t>Assembling hardware and communications environment </a:t>
            </a:r>
            <a:endParaRPr/>
          </a:p>
          <a:p>
            <a:pPr indent="-317500" lvl="1" marL="914400" rtl="0" algn="l">
              <a:spcBef>
                <a:spcPts val="0"/>
              </a:spcBef>
              <a:spcAft>
                <a:spcPts val="0"/>
              </a:spcAft>
              <a:buSzPts val="1400"/>
              <a:buChar char="○"/>
            </a:pPr>
            <a:r>
              <a:rPr lang="en"/>
              <a:t>Extensive training of existing employees</a:t>
            </a:r>
            <a:endParaRPr/>
          </a:p>
          <a:p>
            <a:pPr indent="-317500" lvl="1" marL="914400" rtl="0" algn="l">
              <a:spcBef>
                <a:spcPts val="0"/>
              </a:spcBef>
              <a:spcAft>
                <a:spcPts val="0"/>
              </a:spcAft>
              <a:buSzPts val="1400"/>
              <a:buChar char="○"/>
            </a:pPr>
            <a:r>
              <a:rPr lang="en"/>
              <a:t>Hiring of new personnel.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UPS has been collecting data for 6-7 years but was only usable since the last 3 years as they needed the experience and the test result before implementing it on the large scale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These are some of the reasons that proves that implementing analytics is a long journey, but often a fruitful one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Thus, some suggest that organizations should keep the managers in their jobs for longer duration because of the time it takes to master the </a:t>
            </a:r>
            <a:r>
              <a:rPr lang="en"/>
              <a:t>quantitative</a:t>
            </a:r>
            <a:r>
              <a:rPr lang="en"/>
              <a:t> approaches of the business</a:t>
            </a:r>
            <a:endParaRPr/>
          </a:p>
          <a:p>
            <a:pPr indent="0" lvl="0" marL="45720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0"/>
          <p:cNvSpPr txBox="1"/>
          <p:nvPr>
            <p:ph type="title"/>
          </p:nvPr>
        </p:nvSpPr>
        <p:spPr>
          <a:xfrm>
            <a:off x="2206373" y="2006634"/>
            <a:ext cx="4800600" cy="8477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4500"/>
              <a:buFont typeface="Arial"/>
              <a:buNone/>
            </a:pPr>
            <a:r>
              <a:rPr b="0" i="0" lang="en" sz="4500" u="none" cap="none" strike="noStrike">
                <a:solidFill>
                  <a:schemeClr val="dk1"/>
                </a:solidFill>
                <a:latin typeface="Arial"/>
                <a:ea typeface="Arial"/>
                <a:cs typeface="Arial"/>
                <a:sym typeface="Arial"/>
              </a:rPr>
              <a:t>Thank you</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93305" y="233722"/>
            <a:ext cx="4800600" cy="84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2700"/>
              <a:buFont typeface="Arial"/>
              <a:buNone/>
            </a:pPr>
            <a:r>
              <a:rPr b="1" lang="en" sz="2700">
                <a:latin typeface="Arial"/>
                <a:ea typeface="Arial"/>
                <a:cs typeface="Arial"/>
                <a:sym typeface="Arial"/>
              </a:rPr>
              <a:t>Analytics</a:t>
            </a:r>
            <a:r>
              <a:rPr b="1" i="0" lang="en" sz="2700" u="none" cap="none" strike="noStrike">
                <a:solidFill>
                  <a:schemeClr val="dk1"/>
                </a:solidFill>
                <a:latin typeface="Arial"/>
                <a:ea typeface="Arial"/>
                <a:cs typeface="Arial"/>
                <a:sym typeface="Arial"/>
              </a:rPr>
              <a:t> </a:t>
            </a:r>
            <a:endParaRPr sz="1100"/>
          </a:p>
        </p:txBody>
      </p:sp>
      <p:sp>
        <p:nvSpPr>
          <p:cNvPr id="331" name="Google Shape;331;p50"/>
          <p:cNvSpPr txBox="1"/>
          <p:nvPr>
            <p:ph idx="1" type="body"/>
          </p:nvPr>
        </p:nvSpPr>
        <p:spPr>
          <a:xfrm>
            <a:off x="494398" y="815850"/>
            <a:ext cx="8155200" cy="1339800"/>
          </a:xfrm>
          <a:prstGeom prst="rect">
            <a:avLst/>
          </a:prstGeom>
          <a:noFill/>
          <a:ln>
            <a:noFill/>
          </a:ln>
        </p:spPr>
        <p:txBody>
          <a:bodyPr anchorCtr="0" anchor="t" bIns="25700" lIns="51425" spcFirstLastPara="1" rIns="51425" wrap="square" tIns="25700">
            <a:noAutofit/>
          </a:bodyPr>
          <a:lstStyle/>
          <a:p>
            <a:pPr indent="0" lvl="0" marL="0" marR="0" rtl="0" algn="just">
              <a:spcBef>
                <a:spcPts val="0"/>
              </a:spcBef>
              <a:spcAft>
                <a:spcPts val="0"/>
              </a:spcAft>
              <a:buClr>
                <a:srgbClr val="0C0C0C"/>
              </a:buClr>
              <a:buSzPts val="1800"/>
              <a:buFont typeface="Arial"/>
              <a:buNone/>
            </a:pPr>
            <a:r>
              <a:rPr lang="en">
                <a:solidFill>
                  <a:srgbClr val="0C0C0C"/>
                </a:solidFill>
                <a:latin typeface="Arial"/>
                <a:ea typeface="Arial"/>
                <a:cs typeface="Arial"/>
                <a:sym typeface="Arial"/>
              </a:rPr>
              <a:t>Analytics is the discovery, interpretation, and communication of meaningful patterns in data. Especially valuable in areas rich with recorded information, analytics relies on the simultaneous application of statistics, computer programming and operations research to quantify performance.</a:t>
            </a:r>
            <a:endParaRPr>
              <a:solidFill>
                <a:srgbClr val="0C0C0C"/>
              </a:solidFill>
              <a:latin typeface="Arial"/>
              <a:ea typeface="Arial"/>
              <a:cs typeface="Arial"/>
              <a:sym typeface="Arial"/>
            </a:endParaRPr>
          </a:p>
          <a:p>
            <a:pPr indent="0" lvl="0" marL="0" marR="0" rtl="0" algn="just">
              <a:spcBef>
                <a:spcPts val="0"/>
              </a:spcBef>
              <a:spcAft>
                <a:spcPts val="0"/>
              </a:spcAft>
              <a:buClr>
                <a:srgbClr val="0C0C0C"/>
              </a:buClr>
              <a:buSzPts val="1800"/>
              <a:buFont typeface="Arial"/>
              <a:buNone/>
            </a:pPr>
            <a:r>
              <a:t/>
            </a:r>
            <a:endParaRPr>
              <a:solidFill>
                <a:srgbClr val="0C0C0C"/>
              </a:solidFill>
              <a:latin typeface="Arial"/>
              <a:ea typeface="Arial"/>
              <a:cs typeface="Arial"/>
              <a:sym typeface="Arial"/>
            </a:endParaRPr>
          </a:p>
          <a:p>
            <a:pPr indent="0" lvl="0" marL="0" marR="0" rtl="0" algn="just">
              <a:spcBef>
                <a:spcPts val="0"/>
              </a:spcBef>
              <a:spcAft>
                <a:spcPts val="0"/>
              </a:spcAft>
              <a:buClr>
                <a:srgbClr val="0C0C0C"/>
              </a:buClr>
              <a:buSzPts val="1800"/>
              <a:buFont typeface="Arial"/>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36717" y="163044"/>
            <a:ext cx="4800600" cy="84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2700"/>
              <a:buFont typeface="Arial"/>
              <a:buNone/>
            </a:pPr>
            <a:r>
              <a:rPr b="1" i="0" lang="en" sz="2700" u="none" cap="none" strike="noStrike">
                <a:solidFill>
                  <a:schemeClr val="dk1"/>
                </a:solidFill>
                <a:latin typeface="Arial"/>
                <a:ea typeface="Arial"/>
                <a:cs typeface="Arial"/>
                <a:sym typeface="Arial"/>
              </a:rPr>
              <a:t>Killer apps</a:t>
            </a:r>
            <a:endParaRPr sz="1100"/>
          </a:p>
        </p:txBody>
      </p:sp>
      <p:sp>
        <p:nvSpPr>
          <p:cNvPr id="337" name="Google Shape;337;p51"/>
          <p:cNvSpPr txBox="1"/>
          <p:nvPr>
            <p:ph idx="1" type="body"/>
          </p:nvPr>
        </p:nvSpPr>
        <p:spPr>
          <a:xfrm>
            <a:off x="385100" y="760200"/>
            <a:ext cx="6775800" cy="3623100"/>
          </a:xfrm>
          <a:prstGeom prst="rect">
            <a:avLst/>
          </a:prstGeom>
          <a:noFill/>
          <a:ln>
            <a:noFill/>
          </a:ln>
        </p:spPr>
        <p:txBody>
          <a:bodyPr anchorCtr="0" anchor="t" bIns="25700" lIns="51425" spcFirstLastPara="1" rIns="51425" wrap="square" tIns="25700">
            <a:noAutofit/>
          </a:bodyPr>
          <a:lstStyle/>
          <a:p>
            <a:pPr indent="-152400" lvl="0" marL="254000" marR="0" rtl="0" algn="just">
              <a:spcBef>
                <a:spcPts val="0"/>
              </a:spcBef>
              <a:spcAft>
                <a:spcPts val="0"/>
              </a:spcAft>
              <a:buClr>
                <a:srgbClr val="0C0C0C"/>
              </a:buClr>
              <a:buSzPts val="1500"/>
              <a:buFont typeface="Arial"/>
              <a:buNone/>
            </a:pPr>
            <a:r>
              <a:t/>
            </a:r>
            <a:endParaRPr b="0" i="0" sz="1500" u="none" cap="none" strike="noStrike">
              <a:solidFill>
                <a:srgbClr val="0C0C0C"/>
              </a:solidFill>
              <a:latin typeface="Arial"/>
              <a:ea typeface="Arial"/>
              <a:cs typeface="Arial"/>
              <a:sym typeface="Arial"/>
            </a:endParaRPr>
          </a:p>
          <a:p>
            <a:pPr indent="-323850" lvl="0" marL="457200" marR="0" rtl="0" algn="l">
              <a:spcBef>
                <a:spcPts val="300"/>
              </a:spcBef>
              <a:spcAft>
                <a:spcPts val="0"/>
              </a:spcAft>
              <a:buClr>
                <a:srgbClr val="0C0C0C"/>
              </a:buClr>
              <a:buSzPts val="1500"/>
              <a:buFont typeface="Arial"/>
              <a:buChar char="●"/>
            </a:pPr>
            <a:r>
              <a:rPr lang="en" sz="1500">
                <a:solidFill>
                  <a:srgbClr val="0C0C0C"/>
                </a:solidFill>
                <a:latin typeface="Arial"/>
                <a:ea typeface="Arial"/>
                <a:cs typeface="Arial"/>
                <a:sym typeface="Arial"/>
              </a:rPr>
              <a:t>A </a:t>
            </a:r>
            <a:r>
              <a:rPr b="1" lang="en" sz="1500">
                <a:solidFill>
                  <a:srgbClr val="0C0C0C"/>
                </a:solidFill>
                <a:latin typeface="Arial"/>
                <a:ea typeface="Arial"/>
                <a:cs typeface="Arial"/>
                <a:sym typeface="Arial"/>
              </a:rPr>
              <a:t>killer app</a:t>
            </a:r>
            <a:r>
              <a:rPr b="1" lang="en" sz="1500">
                <a:solidFill>
                  <a:srgbClr val="0C0C0C"/>
                </a:solidFill>
                <a:latin typeface="Arial"/>
                <a:ea typeface="Arial"/>
                <a:cs typeface="Arial"/>
                <a:sym typeface="Arial"/>
              </a:rPr>
              <a:t> </a:t>
            </a:r>
            <a:r>
              <a:rPr lang="en" sz="1500">
                <a:solidFill>
                  <a:srgbClr val="0C0C0C"/>
                </a:solidFill>
                <a:latin typeface="Arial"/>
                <a:ea typeface="Arial"/>
                <a:cs typeface="Arial"/>
                <a:sym typeface="Arial"/>
              </a:rPr>
              <a:t>is a:</a:t>
            </a:r>
            <a:endParaRPr sz="1500">
              <a:solidFill>
                <a:srgbClr val="0C0C0C"/>
              </a:solidFill>
              <a:latin typeface="Arial"/>
              <a:ea typeface="Arial"/>
              <a:cs typeface="Arial"/>
              <a:sym typeface="Arial"/>
            </a:endParaRPr>
          </a:p>
          <a:p>
            <a:pPr indent="-323850" lvl="1" marL="914400" marR="0" rtl="0" algn="l">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Feature </a:t>
            </a:r>
            <a:endParaRPr sz="1500">
              <a:solidFill>
                <a:srgbClr val="0C0C0C"/>
              </a:solidFill>
              <a:latin typeface="Arial"/>
              <a:ea typeface="Arial"/>
              <a:cs typeface="Arial"/>
              <a:sym typeface="Arial"/>
            </a:endParaRPr>
          </a:p>
          <a:p>
            <a:pPr indent="-323850" lvl="1" marL="914400" marR="0" rtl="0" algn="l">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Function </a:t>
            </a:r>
            <a:endParaRPr sz="1500">
              <a:solidFill>
                <a:srgbClr val="0C0C0C"/>
              </a:solidFill>
              <a:latin typeface="Arial"/>
              <a:ea typeface="Arial"/>
              <a:cs typeface="Arial"/>
              <a:sym typeface="Arial"/>
            </a:endParaRPr>
          </a:p>
          <a:p>
            <a:pPr indent="-323850" lvl="1" marL="914400" marR="0" rtl="0" algn="l">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Application </a:t>
            </a:r>
            <a:endParaRPr sz="1500">
              <a:solidFill>
                <a:srgbClr val="0C0C0C"/>
              </a:solidFill>
              <a:latin typeface="Arial"/>
              <a:ea typeface="Arial"/>
              <a:cs typeface="Arial"/>
              <a:sym typeface="Arial"/>
            </a:endParaRPr>
          </a:p>
          <a:p>
            <a:pPr indent="0" lvl="0" marL="457200" marR="0" rtl="0" algn="just">
              <a:spcBef>
                <a:spcPts val="300"/>
              </a:spcBef>
              <a:spcAft>
                <a:spcPts val="0"/>
              </a:spcAft>
              <a:buNone/>
            </a:pPr>
            <a:r>
              <a:rPr lang="en" sz="1500">
                <a:solidFill>
                  <a:srgbClr val="0C0C0C"/>
                </a:solidFill>
                <a:latin typeface="Arial"/>
                <a:ea typeface="Arial"/>
                <a:cs typeface="Arial"/>
                <a:sym typeface="Arial"/>
              </a:rPr>
              <a:t>of a new technology or product that is presented as </a:t>
            </a:r>
            <a:r>
              <a:rPr b="1" lang="en" sz="1500">
                <a:solidFill>
                  <a:srgbClr val="0C0C0C"/>
                </a:solidFill>
                <a:latin typeface="Arial"/>
                <a:ea typeface="Arial"/>
                <a:cs typeface="Arial"/>
                <a:sym typeface="Arial"/>
              </a:rPr>
              <a:t>indispensable </a:t>
            </a:r>
            <a:r>
              <a:rPr lang="en" sz="1500">
                <a:solidFill>
                  <a:srgbClr val="0C0C0C"/>
                </a:solidFill>
                <a:latin typeface="Arial"/>
                <a:ea typeface="Arial"/>
                <a:cs typeface="Arial"/>
                <a:sym typeface="Arial"/>
              </a:rPr>
              <a:t>or much </a:t>
            </a:r>
            <a:r>
              <a:rPr b="1" lang="en" sz="1500">
                <a:solidFill>
                  <a:srgbClr val="0C0C0C"/>
                </a:solidFill>
                <a:latin typeface="Arial"/>
                <a:ea typeface="Arial"/>
                <a:cs typeface="Arial"/>
                <a:sym typeface="Arial"/>
              </a:rPr>
              <a:t>superior </a:t>
            </a:r>
            <a:r>
              <a:rPr lang="en" sz="1500">
                <a:solidFill>
                  <a:srgbClr val="0C0C0C"/>
                </a:solidFill>
                <a:latin typeface="Arial"/>
                <a:ea typeface="Arial"/>
                <a:cs typeface="Arial"/>
                <a:sym typeface="Arial"/>
              </a:rPr>
              <a:t>to their rival products </a:t>
            </a:r>
            <a:endParaRPr sz="1500">
              <a:solidFill>
                <a:srgbClr val="0C0C0C"/>
              </a:solidFill>
              <a:latin typeface="Arial"/>
              <a:ea typeface="Arial"/>
              <a:cs typeface="Arial"/>
              <a:sym typeface="Arial"/>
            </a:endParaRPr>
          </a:p>
          <a:p>
            <a:pPr indent="0" lvl="0" marL="0" marR="0" rtl="0" algn="just">
              <a:spcBef>
                <a:spcPts val="300"/>
              </a:spcBef>
              <a:spcAft>
                <a:spcPts val="0"/>
              </a:spcAft>
              <a:buNone/>
            </a:pPr>
            <a:r>
              <a:t/>
            </a:r>
            <a:endParaRPr sz="1500">
              <a:solidFill>
                <a:srgbClr val="0C0C0C"/>
              </a:solidFill>
              <a:latin typeface="Arial"/>
              <a:ea typeface="Arial"/>
              <a:cs typeface="Arial"/>
              <a:sym typeface="Arial"/>
            </a:endParaRPr>
          </a:p>
          <a:p>
            <a:pPr indent="-323850" lvl="0" marL="457200" marR="0" rtl="0" algn="just">
              <a:spcBef>
                <a:spcPts val="300"/>
              </a:spcBef>
              <a:spcAft>
                <a:spcPts val="0"/>
              </a:spcAft>
              <a:buClr>
                <a:srgbClr val="0C0C0C"/>
              </a:buClr>
              <a:buSzPts val="1500"/>
              <a:buFont typeface="Arial"/>
              <a:buChar char="●"/>
            </a:pPr>
            <a:r>
              <a:rPr lang="en" sz="1500">
                <a:solidFill>
                  <a:srgbClr val="0C0C0C"/>
                </a:solidFill>
                <a:latin typeface="Arial"/>
                <a:ea typeface="Arial"/>
                <a:cs typeface="Arial"/>
                <a:sym typeface="Arial"/>
              </a:rPr>
              <a:t>Companies which began with killer apps were:</a:t>
            </a:r>
            <a:endParaRPr sz="1500">
              <a:solidFill>
                <a:srgbClr val="0C0C0C"/>
              </a:solidFill>
              <a:latin typeface="Arial"/>
              <a:ea typeface="Arial"/>
              <a:cs typeface="Arial"/>
              <a:sym typeface="Arial"/>
            </a:endParaRPr>
          </a:p>
          <a:p>
            <a:pPr indent="-323850" lvl="1" marL="914400" marR="0" rtl="0" algn="just">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American Airlines - Electronic Reservations System</a:t>
            </a:r>
            <a:endParaRPr sz="1500">
              <a:solidFill>
                <a:srgbClr val="0C0C0C"/>
              </a:solidFill>
              <a:latin typeface="Arial"/>
              <a:ea typeface="Arial"/>
              <a:cs typeface="Arial"/>
              <a:sym typeface="Arial"/>
            </a:endParaRPr>
          </a:p>
          <a:p>
            <a:pPr indent="-323850" lvl="1" marL="914400" marR="0" rtl="0" algn="just">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Otis Elevators - Predictive Maintenance System</a:t>
            </a:r>
            <a:endParaRPr sz="1500">
              <a:solidFill>
                <a:srgbClr val="0C0C0C"/>
              </a:solidFill>
              <a:latin typeface="Arial"/>
              <a:ea typeface="Arial"/>
              <a:cs typeface="Arial"/>
              <a:sym typeface="Arial"/>
            </a:endParaRPr>
          </a:p>
          <a:p>
            <a:pPr indent="-323850" lvl="1" marL="914400" marR="0" rtl="0" algn="just">
              <a:spcBef>
                <a:spcPts val="0"/>
              </a:spcBef>
              <a:spcAft>
                <a:spcPts val="0"/>
              </a:spcAft>
              <a:buClr>
                <a:srgbClr val="0C0C0C"/>
              </a:buClr>
              <a:buSzPts val="1500"/>
              <a:buFont typeface="Arial"/>
              <a:buChar char="○"/>
            </a:pPr>
            <a:r>
              <a:rPr lang="en" sz="1500">
                <a:solidFill>
                  <a:srgbClr val="0C0C0C"/>
                </a:solidFill>
                <a:latin typeface="Arial"/>
                <a:ea typeface="Arial"/>
                <a:cs typeface="Arial"/>
                <a:sym typeface="Arial"/>
              </a:rPr>
              <a:t>American Hospital Supply - Online Ordering System</a:t>
            </a:r>
            <a:endParaRPr sz="1500">
              <a:solidFill>
                <a:srgbClr val="0C0C0C"/>
              </a:solidFill>
              <a:latin typeface="Arial"/>
              <a:ea typeface="Arial"/>
              <a:cs typeface="Arial"/>
              <a:sym typeface="Arial"/>
            </a:endParaRPr>
          </a:p>
          <a:p>
            <a:pPr indent="0" lvl="0" marL="0" marR="0" rtl="0" algn="just">
              <a:spcBef>
                <a:spcPts val="300"/>
              </a:spcBef>
              <a:spcAft>
                <a:spcPts val="0"/>
              </a:spcAft>
              <a:buNone/>
            </a:pPr>
            <a:r>
              <a:t/>
            </a:r>
            <a:endParaRPr sz="1500">
              <a:solidFill>
                <a:srgbClr val="0C0C0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487825" y="77000"/>
            <a:ext cx="6709500" cy="932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Transition from killer apps</a:t>
            </a:r>
            <a:r>
              <a:rPr lang="en"/>
              <a:t> </a:t>
            </a:r>
            <a:endParaRPr/>
          </a:p>
        </p:txBody>
      </p:sp>
      <p:sp>
        <p:nvSpPr>
          <p:cNvPr id="343" name="Google Shape;343;p52"/>
          <p:cNvSpPr txBox="1"/>
          <p:nvPr/>
        </p:nvSpPr>
        <p:spPr>
          <a:xfrm>
            <a:off x="282425" y="890050"/>
            <a:ext cx="8275800" cy="338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Companies are </a:t>
            </a:r>
            <a:r>
              <a:rPr lang="en"/>
              <a:t>transitioning</a:t>
            </a:r>
            <a:r>
              <a:rPr lang="en"/>
              <a:t> from </a:t>
            </a:r>
            <a:r>
              <a:rPr b="1" lang="en"/>
              <a:t>killer apps </a:t>
            </a:r>
            <a:r>
              <a:rPr lang="en"/>
              <a:t>based strategy to </a:t>
            </a:r>
            <a:r>
              <a:rPr b="1" lang="en"/>
              <a:t>industrial strength analytics</a:t>
            </a:r>
            <a:endParaRPr b="1"/>
          </a:p>
          <a:p>
            <a:pPr indent="0" lvl="0" marL="457200" rtl="0" algn="l">
              <a:spcBef>
                <a:spcPts val="0"/>
              </a:spcBef>
              <a:spcAft>
                <a:spcPts val="0"/>
              </a:spcAft>
              <a:buNone/>
            </a:pPr>
            <a:r>
              <a:rPr b="1" lang="en"/>
              <a:t> </a:t>
            </a:r>
            <a:endParaRPr b="1"/>
          </a:p>
          <a:p>
            <a:pPr indent="-317500" lvl="0" marL="457200" rtl="0" algn="l">
              <a:spcBef>
                <a:spcPts val="0"/>
              </a:spcBef>
              <a:spcAft>
                <a:spcPts val="0"/>
              </a:spcAft>
              <a:buSzPts val="1400"/>
              <a:buChar char="●"/>
            </a:pPr>
            <a:r>
              <a:rPr lang="en"/>
              <a:t>Focus of the killer app has been</a:t>
            </a:r>
            <a:endParaRPr/>
          </a:p>
          <a:p>
            <a:pPr indent="-317500" lvl="1" marL="914400" rtl="0" algn="l">
              <a:spcBef>
                <a:spcPts val="0"/>
              </a:spcBef>
              <a:spcAft>
                <a:spcPts val="0"/>
              </a:spcAft>
              <a:buSzPts val="1400"/>
              <a:buChar char="○"/>
            </a:pPr>
            <a:r>
              <a:rPr lang="en"/>
              <a:t>On one area </a:t>
            </a:r>
            <a:endParaRPr/>
          </a:p>
          <a:p>
            <a:pPr indent="-317500" lvl="1" marL="914400" rtl="0" algn="l">
              <a:spcBef>
                <a:spcPts val="0"/>
              </a:spcBef>
              <a:spcAft>
                <a:spcPts val="0"/>
              </a:spcAft>
              <a:buSzPts val="1400"/>
              <a:buChar char="○"/>
            </a:pPr>
            <a:r>
              <a:rPr lang="en"/>
              <a:t>To create competitive advantage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Reasons for transitioning to analytics  </a:t>
            </a:r>
            <a:endParaRPr/>
          </a:p>
          <a:p>
            <a:pPr indent="-317500" lvl="1" marL="914400" rtl="0" algn="l">
              <a:spcBef>
                <a:spcPts val="0"/>
              </a:spcBef>
              <a:spcAft>
                <a:spcPts val="0"/>
              </a:spcAft>
              <a:buSzPts val="1400"/>
              <a:buChar char="○"/>
            </a:pPr>
            <a:r>
              <a:rPr lang="en"/>
              <a:t>Most firms offer similar products and use comparable technologies </a:t>
            </a:r>
            <a:endParaRPr/>
          </a:p>
          <a:p>
            <a:pPr indent="-317500" lvl="1" marL="914400" rtl="0" algn="l">
              <a:spcBef>
                <a:spcPts val="0"/>
              </a:spcBef>
              <a:spcAft>
                <a:spcPts val="0"/>
              </a:spcAft>
              <a:buSzPts val="1400"/>
              <a:buChar char="○"/>
            </a:pPr>
            <a:r>
              <a:rPr lang="en"/>
              <a:t>Last remaining way to differentiate the organization amongst other competitor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Early adopters and dominator of analytics are</a:t>
            </a:r>
            <a:endParaRPr/>
          </a:p>
          <a:p>
            <a:pPr indent="-317500" lvl="1" marL="914400" rtl="0" algn="l">
              <a:spcBef>
                <a:spcPts val="0"/>
              </a:spcBef>
              <a:spcAft>
                <a:spcPts val="0"/>
              </a:spcAft>
              <a:buSzPts val="1400"/>
              <a:buChar char="○"/>
            </a:pPr>
            <a:r>
              <a:rPr lang="en"/>
              <a:t>Amazon</a:t>
            </a:r>
            <a:endParaRPr/>
          </a:p>
          <a:p>
            <a:pPr indent="-317500" lvl="1" marL="914400" rtl="0" algn="l">
              <a:spcBef>
                <a:spcPts val="0"/>
              </a:spcBef>
              <a:spcAft>
                <a:spcPts val="0"/>
              </a:spcAft>
              <a:buSzPts val="1400"/>
              <a:buChar char="○"/>
            </a:pPr>
            <a:r>
              <a:rPr lang="en"/>
              <a:t>Capital One </a:t>
            </a:r>
            <a:endParaRPr/>
          </a:p>
          <a:p>
            <a:pPr indent="-317500" lvl="1" marL="914400" rtl="0" algn="l">
              <a:spcBef>
                <a:spcPts val="0"/>
              </a:spcBef>
              <a:spcAft>
                <a:spcPts val="0"/>
              </a:spcAft>
              <a:buSzPts val="1400"/>
              <a:buChar char="○"/>
            </a:pPr>
            <a:r>
              <a:rPr lang="en"/>
              <a:t>And Boston Red Sox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graphicFrame>
        <p:nvGraphicFramePr>
          <p:cNvPr id="348" name="Google Shape;348;p53"/>
          <p:cNvGraphicFramePr/>
          <p:nvPr/>
        </p:nvGraphicFramePr>
        <p:xfrm>
          <a:off x="280675" y="399200"/>
          <a:ext cx="3000000" cy="3000000"/>
        </p:xfrm>
        <a:graphic>
          <a:graphicData uri="http://schemas.openxmlformats.org/drawingml/2006/table">
            <a:tbl>
              <a:tblPr>
                <a:noFill/>
                <a:tableStyleId>{623F4EE5-E99D-4433-BDF4-04F6EC983DF5}</a:tableStyleId>
              </a:tblPr>
              <a:tblGrid>
                <a:gridCol w="4239975"/>
                <a:gridCol w="4239975"/>
              </a:tblGrid>
              <a:tr h="443750">
                <a:tc>
                  <a:txBody>
                    <a:bodyPr>
                      <a:noAutofit/>
                    </a:bodyPr>
                    <a:lstStyle/>
                    <a:p>
                      <a:pPr indent="0" lvl="0" marL="0" rtl="0" algn="l">
                        <a:spcBef>
                          <a:spcPts val="0"/>
                        </a:spcBef>
                        <a:spcAft>
                          <a:spcPts val="0"/>
                        </a:spcAft>
                        <a:buNone/>
                      </a:pPr>
                      <a:r>
                        <a:rPr b="1" lang="en" sz="1700"/>
                        <a:t>Organization who don’t adopt analytics </a:t>
                      </a:r>
                      <a:endParaRPr b="1" sz="1700"/>
                    </a:p>
                  </a:txBody>
                  <a:tcPr marT="91425" marB="91425" marR="91425" marL="91425"/>
                </a:tc>
                <a:tc>
                  <a:txBody>
                    <a:bodyPr>
                      <a:noAutofit/>
                    </a:bodyPr>
                    <a:lstStyle/>
                    <a:p>
                      <a:pPr indent="0" lvl="0" marL="0" rtl="0" algn="l">
                        <a:spcBef>
                          <a:spcPts val="0"/>
                        </a:spcBef>
                        <a:spcAft>
                          <a:spcPts val="0"/>
                        </a:spcAft>
                        <a:buNone/>
                      </a:pPr>
                      <a:r>
                        <a:rPr b="1" lang="en" sz="1800"/>
                        <a:t>Organizations who adopt analytics</a:t>
                      </a:r>
                      <a:r>
                        <a:rPr lang="en" sz="1800"/>
                        <a:t> </a:t>
                      </a:r>
                      <a:endParaRPr sz="1800"/>
                    </a:p>
                  </a:txBody>
                  <a:tcPr marT="91425" marB="91425" marR="91425" marL="91425"/>
                </a:tc>
              </a:tr>
              <a:tr h="381000">
                <a:tc>
                  <a:txBody>
                    <a:bodyPr>
                      <a:noAutofit/>
                    </a:bodyPr>
                    <a:lstStyle/>
                    <a:p>
                      <a:pPr indent="0" lvl="0" marL="0" rtl="0" algn="l">
                        <a:spcBef>
                          <a:spcPts val="0"/>
                        </a:spcBef>
                        <a:spcAft>
                          <a:spcPts val="0"/>
                        </a:spcAft>
                        <a:buNone/>
                      </a:pPr>
                      <a:r>
                        <a:rPr lang="en"/>
                        <a:t>Know</a:t>
                      </a:r>
                      <a:endParaRPr/>
                    </a:p>
                    <a:p>
                      <a:pPr indent="0" lvl="0" marL="0" rtl="0" algn="l">
                        <a:spcBef>
                          <a:spcPts val="0"/>
                        </a:spcBef>
                        <a:spcAft>
                          <a:spcPts val="0"/>
                        </a:spcAft>
                        <a:buNone/>
                      </a:pPr>
                      <a:r>
                        <a:rPr lang="en"/>
                        <a:t>-what products their customers want</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Know </a:t>
                      </a:r>
                      <a:endParaRPr>
                        <a:solidFill>
                          <a:schemeClr val="dk1"/>
                        </a:solidFill>
                      </a:endParaRPr>
                    </a:p>
                    <a:p>
                      <a:pPr indent="0" lvl="0" marL="0" rtl="0" algn="l">
                        <a:spcBef>
                          <a:spcPts val="0"/>
                        </a:spcBef>
                        <a:spcAft>
                          <a:spcPts val="0"/>
                        </a:spcAft>
                        <a:buNone/>
                      </a:pPr>
                      <a:r>
                        <a:rPr lang="en">
                          <a:solidFill>
                            <a:schemeClr val="dk1"/>
                          </a:solidFill>
                        </a:rPr>
                        <a:t>- what products their customers want</a:t>
                      </a:r>
                      <a:endParaRPr>
                        <a:solidFill>
                          <a:schemeClr val="dk1"/>
                        </a:solidFill>
                      </a:endParaRPr>
                    </a:p>
                    <a:p>
                      <a:pPr indent="0" lvl="0" marL="0" rtl="0" algn="l">
                        <a:spcBef>
                          <a:spcPts val="0"/>
                        </a:spcBef>
                        <a:spcAft>
                          <a:spcPts val="0"/>
                        </a:spcAft>
                        <a:buNone/>
                      </a:pPr>
                      <a:r>
                        <a:rPr lang="en">
                          <a:solidFill>
                            <a:schemeClr val="dk1"/>
                          </a:solidFill>
                        </a:rPr>
                        <a:t>- what prices those customers will pay</a:t>
                      </a:r>
                      <a:endParaRPr>
                        <a:solidFill>
                          <a:schemeClr val="dk1"/>
                        </a:solidFill>
                      </a:endParaRPr>
                    </a:p>
                    <a:p>
                      <a:pPr indent="0" lvl="0" marL="0" rtl="0" algn="l">
                        <a:spcBef>
                          <a:spcPts val="0"/>
                        </a:spcBef>
                        <a:spcAft>
                          <a:spcPts val="0"/>
                        </a:spcAft>
                        <a:buNone/>
                      </a:pPr>
                      <a:r>
                        <a:rPr lang="en">
                          <a:solidFill>
                            <a:schemeClr val="dk1"/>
                          </a:solidFill>
                        </a:rPr>
                        <a:t>- how many items each will buy in a lifetime </a:t>
                      </a:r>
                      <a:endParaRPr>
                        <a:solidFill>
                          <a:schemeClr val="dk1"/>
                        </a:solidFill>
                      </a:endParaRPr>
                    </a:p>
                    <a:p>
                      <a:pPr indent="0" lvl="0" marL="0" rtl="0" algn="l">
                        <a:spcBef>
                          <a:spcPts val="0"/>
                        </a:spcBef>
                        <a:spcAft>
                          <a:spcPts val="0"/>
                        </a:spcAft>
                        <a:buNone/>
                      </a:pPr>
                      <a:r>
                        <a:rPr lang="en">
                          <a:solidFill>
                            <a:schemeClr val="dk1"/>
                          </a:solidFill>
                        </a:rPr>
                        <a:t>- what triggers will make the people buy more</a:t>
                      </a:r>
                      <a:endParaRPr>
                        <a:solidFill>
                          <a:schemeClr val="dk1"/>
                        </a:solidFill>
                      </a:endParaRPr>
                    </a:p>
                  </a:txBody>
                  <a:tcPr marT="91425" marB="91425" marR="91425" marL="91425"/>
                </a:tc>
              </a:tr>
              <a:tr h="381000">
                <a:tc>
                  <a:txBody>
                    <a:bodyPr>
                      <a:noAutofit/>
                    </a:bodyPr>
                    <a:lstStyle/>
                    <a:p>
                      <a:pPr indent="0" lvl="0" marL="0" rtl="0" algn="l">
                        <a:spcBef>
                          <a:spcPts val="0"/>
                        </a:spcBef>
                        <a:spcAft>
                          <a:spcPts val="0"/>
                        </a:spcAft>
                        <a:buNone/>
                      </a:pPr>
                      <a:r>
                        <a:rPr lang="en"/>
                        <a:t>Know</a:t>
                      </a:r>
                      <a:endParaRPr/>
                    </a:p>
                    <a:p>
                      <a:pPr indent="0" lvl="0" marL="0" rtl="0" algn="l">
                        <a:spcBef>
                          <a:spcPts val="0"/>
                        </a:spcBef>
                        <a:spcAft>
                          <a:spcPts val="0"/>
                        </a:spcAft>
                        <a:buNone/>
                      </a:pPr>
                      <a:r>
                        <a:rPr lang="en"/>
                        <a:t>- compensation costs and the turnover rates</a:t>
                      </a:r>
                      <a:endParaRPr/>
                    </a:p>
                  </a:txBody>
                  <a:tcPr marT="91425" marB="91425" marR="91425" marL="91425"/>
                </a:tc>
                <a:tc>
                  <a:txBody>
                    <a:bodyPr>
                      <a:noAutofit/>
                    </a:bodyPr>
                    <a:lstStyle/>
                    <a:p>
                      <a:pPr indent="0" lvl="0" marL="0" rtl="0" algn="l">
                        <a:spcBef>
                          <a:spcPts val="0"/>
                        </a:spcBef>
                        <a:spcAft>
                          <a:spcPts val="0"/>
                        </a:spcAft>
                        <a:buNone/>
                      </a:pPr>
                      <a:r>
                        <a:rPr lang="en">
                          <a:solidFill>
                            <a:schemeClr val="dk1"/>
                          </a:solidFill>
                        </a:rPr>
                        <a:t>Know</a:t>
                      </a:r>
                      <a:endParaRPr>
                        <a:solidFill>
                          <a:schemeClr val="dk1"/>
                        </a:solidFill>
                      </a:endParaRPr>
                    </a:p>
                    <a:p>
                      <a:pPr indent="0" lvl="0" marL="0" rtl="0" algn="l">
                        <a:spcBef>
                          <a:spcPts val="0"/>
                        </a:spcBef>
                        <a:spcAft>
                          <a:spcPts val="0"/>
                        </a:spcAft>
                        <a:buNone/>
                      </a:pPr>
                      <a:r>
                        <a:rPr lang="en">
                          <a:solidFill>
                            <a:schemeClr val="dk1"/>
                          </a:solidFill>
                        </a:rPr>
                        <a:t>- compensation costs and the turnover rates</a:t>
                      </a:r>
                      <a:endParaRPr>
                        <a:solidFill>
                          <a:schemeClr val="dk1"/>
                        </a:solidFill>
                      </a:endParaRPr>
                    </a:p>
                    <a:p>
                      <a:pPr indent="0" lvl="0" marL="0" rtl="0" algn="l">
                        <a:spcBef>
                          <a:spcPts val="0"/>
                        </a:spcBef>
                        <a:spcAft>
                          <a:spcPts val="0"/>
                        </a:spcAft>
                        <a:buNone/>
                      </a:pPr>
                      <a:r>
                        <a:rPr lang="en">
                          <a:solidFill>
                            <a:schemeClr val="dk1"/>
                          </a:solidFill>
                        </a:rPr>
                        <a:t>- how much the employee personnel contribute </a:t>
                      </a:r>
                      <a:endParaRPr>
                        <a:solidFill>
                          <a:schemeClr val="dk1"/>
                        </a:solidFill>
                      </a:endParaRPr>
                    </a:p>
                    <a:p>
                      <a:pPr indent="0" lvl="0" marL="0" rtl="0" algn="l">
                        <a:spcBef>
                          <a:spcPts val="0"/>
                        </a:spcBef>
                        <a:spcAft>
                          <a:spcPts val="0"/>
                        </a:spcAft>
                        <a:buNone/>
                      </a:pPr>
                      <a:r>
                        <a:rPr lang="en">
                          <a:solidFill>
                            <a:schemeClr val="dk1"/>
                          </a:solidFill>
                        </a:rPr>
                        <a:t>- how salary is related to individual’s performance </a:t>
                      </a:r>
                      <a:endParaRPr>
                        <a:solidFill>
                          <a:schemeClr val="dk1"/>
                        </a:solidFill>
                      </a:endParaRPr>
                    </a:p>
                  </a:txBody>
                  <a:tcPr marT="91425" marB="91425" marR="91425" marL="91425"/>
                </a:tc>
              </a:tr>
              <a:tr h="381000">
                <a:tc>
                  <a:txBody>
                    <a:bodyPr>
                      <a:noAutofit/>
                    </a:bodyPr>
                    <a:lstStyle/>
                    <a:p>
                      <a:pPr indent="0" lvl="0" marL="0" rtl="0" algn="l">
                        <a:spcBef>
                          <a:spcPts val="0"/>
                        </a:spcBef>
                        <a:spcAft>
                          <a:spcPts val="0"/>
                        </a:spcAft>
                        <a:buNone/>
                      </a:pPr>
                      <a:r>
                        <a:rPr lang="en"/>
                        <a:t>Know</a:t>
                      </a:r>
                      <a:endParaRPr/>
                    </a:p>
                    <a:p>
                      <a:pPr indent="0" lvl="0" marL="0" rtl="0" algn="l">
                        <a:spcBef>
                          <a:spcPts val="0"/>
                        </a:spcBef>
                        <a:spcAft>
                          <a:spcPts val="0"/>
                        </a:spcAft>
                        <a:buNone/>
                      </a:pPr>
                      <a:r>
                        <a:rPr lang="en"/>
                        <a:t>- </a:t>
                      </a:r>
                      <a:r>
                        <a:rPr lang="en"/>
                        <a:t>when the inventories are running low</a:t>
                      </a:r>
                      <a:endParaRPr/>
                    </a:p>
                  </a:txBody>
                  <a:tcPr marT="91425" marB="91425" marR="91425" marL="91425"/>
                </a:tc>
                <a:tc>
                  <a:txBody>
                    <a:bodyPr>
                      <a:noAutofit/>
                    </a:bodyPr>
                    <a:lstStyle/>
                    <a:p>
                      <a:pPr indent="0" lvl="0" marL="0" rtl="0" algn="l">
                        <a:spcBef>
                          <a:spcPts val="0"/>
                        </a:spcBef>
                        <a:spcAft>
                          <a:spcPts val="0"/>
                        </a:spcAft>
                        <a:buNone/>
                      </a:pPr>
                      <a:r>
                        <a:rPr lang="en"/>
                        <a:t>Know </a:t>
                      </a:r>
                      <a:endParaRPr/>
                    </a:p>
                    <a:p>
                      <a:pPr indent="0" lvl="0" marL="0" rtl="0" algn="l">
                        <a:spcBef>
                          <a:spcPts val="0"/>
                        </a:spcBef>
                        <a:spcAft>
                          <a:spcPts val="0"/>
                        </a:spcAft>
                        <a:buNone/>
                      </a:pPr>
                      <a:r>
                        <a:rPr lang="en">
                          <a:solidFill>
                            <a:schemeClr val="dk1"/>
                          </a:solidFill>
                        </a:rPr>
                        <a:t>- when the inventories are running low</a:t>
                      </a:r>
                      <a:endParaRPr>
                        <a:solidFill>
                          <a:schemeClr val="dk1"/>
                        </a:solidFill>
                      </a:endParaRPr>
                    </a:p>
                    <a:p>
                      <a:pPr indent="0" lvl="0" marL="0" rtl="0" algn="l">
                        <a:spcBef>
                          <a:spcPts val="0"/>
                        </a:spcBef>
                        <a:spcAft>
                          <a:spcPts val="0"/>
                        </a:spcAft>
                        <a:buNone/>
                      </a:pPr>
                      <a:r>
                        <a:rPr lang="en">
                          <a:solidFill>
                            <a:schemeClr val="dk1"/>
                          </a:solidFill>
                        </a:rPr>
                        <a:t>Predict </a:t>
                      </a:r>
                      <a:endParaRPr>
                        <a:solidFill>
                          <a:schemeClr val="dk1"/>
                        </a:solidFill>
                      </a:endParaRPr>
                    </a:p>
                    <a:p>
                      <a:pPr indent="0" lvl="0" marL="0" rtl="0" algn="l">
                        <a:spcBef>
                          <a:spcPts val="0"/>
                        </a:spcBef>
                        <a:spcAft>
                          <a:spcPts val="0"/>
                        </a:spcAft>
                        <a:buNone/>
                      </a:pPr>
                      <a:r>
                        <a:rPr lang="en">
                          <a:solidFill>
                            <a:schemeClr val="dk1"/>
                          </a:solidFill>
                        </a:rPr>
                        <a:t>- problems with the demand and supply chains</a:t>
                      </a:r>
                      <a:endParaRPr>
                        <a:solidFill>
                          <a:schemeClr val="dk1"/>
                        </a:solidFill>
                      </a:endParaRPr>
                    </a:p>
                    <a:p>
                      <a:pPr indent="0" lvl="0" marL="0" rtl="0" algn="l">
                        <a:spcBef>
                          <a:spcPts val="0"/>
                        </a:spcBef>
                        <a:spcAft>
                          <a:spcPts val="0"/>
                        </a:spcAft>
                        <a:buNone/>
                      </a:pPr>
                      <a:r>
                        <a:rPr lang="en">
                          <a:solidFill>
                            <a:schemeClr val="dk1"/>
                          </a:solidFill>
                        </a:rPr>
                        <a:t>Achieve </a:t>
                      </a:r>
                      <a:endParaRPr>
                        <a:solidFill>
                          <a:schemeClr val="dk1"/>
                        </a:solidFill>
                      </a:endParaRPr>
                    </a:p>
                    <a:p>
                      <a:pPr indent="0" lvl="0" marL="0" rtl="0" algn="l">
                        <a:spcBef>
                          <a:spcPts val="0"/>
                        </a:spcBef>
                        <a:spcAft>
                          <a:spcPts val="0"/>
                        </a:spcAft>
                        <a:buNone/>
                      </a:pPr>
                      <a:r>
                        <a:rPr lang="en">
                          <a:solidFill>
                            <a:schemeClr val="dk1"/>
                          </a:solidFill>
                        </a:rPr>
                        <a:t>-low rates of inventory and high rates of perfect order</a:t>
                      </a:r>
                      <a:endParaRPr>
                        <a:solidFill>
                          <a:schemeClr val="dk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111250" y="385125"/>
            <a:ext cx="8181600" cy="727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400">
                <a:latin typeface="Arial"/>
                <a:ea typeface="Arial"/>
                <a:cs typeface="Arial"/>
                <a:sym typeface="Arial"/>
              </a:rPr>
              <a:t>Key attributes amongst analytical competitors </a:t>
            </a:r>
            <a:endParaRPr b="1" sz="2400">
              <a:latin typeface="Arial"/>
              <a:ea typeface="Arial"/>
              <a:cs typeface="Arial"/>
              <a:sym typeface="Arial"/>
            </a:endParaRPr>
          </a:p>
          <a:p>
            <a:pPr indent="0" lvl="0" marL="0" rtl="0" algn="l">
              <a:spcBef>
                <a:spcPts val="0"/>
              </a:spcBef>
              <a:spcAft>
                <a:spcPts val="0"/>
              </a:spcAft>
              <a:buNone/>
            </a:pPr>
            <a:r>
              <a:t/>
            </a:r>
            <a:endParaRPr sz="2400">
              <a:latin typeface="Arial"/>
              <a:ea typeface="Arial"/>
              <a:cs typeface="Arial"/>
              <a:sym typeface="Arial"/>
            </a:endParaRPr>
          </a:p>
        </p:txBody>
      </p:sp>
      <p:sp>
        <p:nvSpPr>
          <p:cNvPr id="354" name="Google Shape;354;p54"/>
          <p:cNvSpPr txBox="1"/>
          <p:nvPr/>
        </p:nvSpPr>
        <p:spPr>
          <a:xfrm>
            <a:off x="154050" y="1266600"/>
            <a:ext cx="6744000" cy="246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Wide spread use of modeling and optimization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Enterprise approach</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Senior executives advocates</a:t>
            </a:r>
            <a:endParaRPr/>
          </a:p>
          <a:p>
            <a:pPr indent="0" lvl="0" marL="91440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5"/>
          <p:cNvSpPr txBox="1"/>
          <p:nvPr/>
        </p:nvSpPr>
        <p:spPr>
          <a:xfrm>
            <a:off x="325225" y="290975"/>
            <a:ext cx="79248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rPr>
              <a:t>Wide spread use of modeling and optimization</a:t>
            </a:r>
            <a:endParaRPr b="1" sz="2700"/>
          </a:p>
        </p:txBody>
      </p:sp>
      <p:sp>
        <p:nvSpPr>
          <p:cNvPr id="360" name="Google Shape;360;p55"/>
          <p:cNvSpPr txBox="1"/>
          <p:nvPr/>
        </p:nvSpPr>
        <p:spPr>
          <a:xfrm>
            <a:off x="522050" y="890050"/>
            <a:ext cx="8113200" cy="358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Companies should use predictive modeling instead of basic statistics to identify profitable customers and the ones with the most profit potential and the ones likely to cancel their account.</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Use pool data which is generated </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In-house </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And, data acquired from outside sources</a:t>
            </a:r>
            <a:endParaRPr>
              <a:solidFill>
                <a:schemeClr val="dk1"/>
              </a:solidFill>
            </a:endParaRPr>
          </a:p>
          <a:p>
            <a:pPr indent="0" lvl="0" marL="1371600" rtl="0" algn="l">
              <a:spcBef>
                <a:spcPts val="0"/>
              </a:spcBef>
              <a:spcAft>
                <a:spcPts val="0"/>
              </a:spcAft>
              <a:buNone/>
            </a:pPr>
            <a:r>
              <a:rPr lang="en">
                <a:solidFill>
                  <a:schemeClr val="dk1"/>
                </a:solidFill>
              </a:rPr>
              <a:t>For a comprehensive understanding of their customers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Use sophisticated experiments to measure the overall impact of the strategies and then apply the strategy if it provides positive results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Companies using this strategy are:</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Marriott</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Progressive </a:t>
            </a:r>
            <a:endParaRPr>
              <a:solidFill>
                <a:schemeClr val="dk1"/>
              </a:solidFill>
            </a:endParaRPr>
          </a:p>
          <a:p>
            <a:pPr indent="-317500" lvl="1" marL="1371600" rtl="0" algn="l">
              <a:spcBef>
                <a:spcPts val="0"/>
              </a:spcBef>
              <a:spcAft>
                <a:spcPts val="0"/>
              </a:spcAft>
              <a:buClr>
                <a:schemeClr val="dk1"/>
              </a:buClr>
              <a:buSzPts val="1400"/>
              <a:buChar char="○"/>
            </a:pPr>
            <a:r>
              <a:rPr lang="en">
                <a:solidFill>
                  <a:schemeClr val="dk1"/>
                </a:solidFill>
              </a:rPr>
              <a:t>Capital one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98100" y="162600"/>
            <a:ext cx="7941900" cy="530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b="1" lang="en" sz="2700">
                <a:latin typeface="Arial"/>
                <a:ea typeface="Arial"/>
                <a:cs typeface="Arial"/>
                <a:sym typeface="Arial"/>
              </a:rPr>
              <a:t>Marriott International </a:t>
            </a:r>
            <a:endParaRPr b="1" sz="2700">
              <a:latin typeface="Arial"/>
              <a:ea typeface="Arial"/>
              <a:cs typeface="Arial"/>
              <a:sym typeface="Arial"/>
            </a:endParaRPr>
          </a:p>
        </p:txBody>
      </p:sp>
      <p:sp>
        <p:nvSpPr>
          <p:cNvPr id="366" name="Google Shape;366;p56"/>
          <p:cNvSpPr txBox="1"/>
          <p:nvPr/>
        </p:nvSpPr>
        <p:spPr>
          <a:xfrm>
            <a:off x="154050" y="641875"/>
            <a:ext cx="8541000" cy="381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Successfully trying to refine the system since 20 years to establish the optimal price for the guest rooms.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Far more ambitious now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Introduction of the Total Hotel Optimization program:</a:t>
            </a:r>
            <a:endParaRPr/>
          </a:p>
          <a:p>
            <a:pPr indent="-317500" lvl="1" marL="914400" rtl="0" algn="l">
              <a:spcBef>
                <a:spcPts val="0"/>
              </a:spcBef>
              <a:spcAft>
                <a:spcPts val="0"/>
              </a:spcAft>
              <a:buSzPts val="1400"/>
              <a:buChar char="○"/>
            </a:pPr>
            <a:r>
              <a:rPr lang="en"/>
              <a:t>Expand quantitative expertise to areas such as conference facilities and catering </a:t>
            </a:r>
            <a:endParaRPr/>
          </a:p>
          <a:p>
            <a:pPr indent="-317500" lvl="1" marL="914400" rtl="0" algn="l">
              <a:spcBef>
                <a:spcPts val="0"/>
              </a:spcBef>
              <a:spcAft>
                <a:spcPts val="0"/>
              </a:spcAft>
              <a:buSzPts val="1400"/>
              <a:buChar char="○"/>
            </a:pPr>
            <a:r>
              <a:rPr lang="en"/>
              <a:t>Made related tools available to the owners of hotel and the property revenue manager </a:t>
            </a:r>
            <a:endParaRPr/>
          </a:p>
          <a:p>
            <a:pPr indent="-317500" lvl="1" marL="914400" rtl="0" algn="l">
              <a:spcBef>
                <a:spcPts val="0"/>
              </a:spcBef>
              <a:spcAft>
                <a:spcPts val="0"/>
              </a:spcAft>
              <a:buSzPts val="1400"/>
              <a:buChar char="○"/>
            </a:pPr>
            <a:r>
              <a:rPr lang="en"/>
              <a:t>Optimize offerings to frequent customers </a:t>
            </a:r>
            <a:endParaRPr/>
          </a:p>
          <a:p>
            <a:pPr indent="-317500" lvl="1" marL="914400" rtl="0" algn="l">
              <a:spcBef>
                <a:spcPts val="0"/>
              </a:spcBef>
              <a:spcAft>
                <a:spcPts val="0"/>
              </a:spcAft>
              <a:buSzPts val="1400"/>
              <a:buChar char="○"/>
            </a:pPr>
            <a:r>
              <a:rPr lang="en"/>
              <a:t>Assess the reasons of customers defecting to the competitors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Not just dependent on the analytics:</a:t>
            </a:r>
            <a:endParaRPr/>
          </a:p>
          <a:p>
            <a:pPr indent="-317500" lvl="1" marL="914400" rtl="0" algn="l">
              <a:spcBef>
                <a:spcPts val="0"/>
              </a:spcBef>
              <a:spcAft>
                <a:spcPts val="0"/>
              </a:spcAft>
              <a:buSzPts val="1400"/>
              <a:buChar char="○"/>
            </a:pPr>
            <a:r>
              <a:rPr lang="en"/>
              <a:t>Marriott has given the power to overrule the recommendations provided by the system in case there are certain factors that cannot be predicted by 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Revenue recognition model created by Marriott</a:t>
            </a:r>
            <a:endParaRPr/>
          </a:p>
          <a:p>
            <a:pPr indent="-317500" lvl="1" marL="914400" rtl="0" algn="l">
              <a:spcBef>
                <a:spcPts val="0"/>
              </a:spcBef>
              <a:spcAft>
                <a:spcPts val="0"/>
              </a:spcAft>
              <a:buSzPts val="1400"/>
              <a:buChar char="○"/>
            </a:pPr>
            <a:r>
              <a:rPr lang="en"/>
              <a:t>Calculates actual revenues as a percentage of the optimal rates that could have been charged</a:t>
            </a:r>
            <a:endParaRPr/>
          </a:p>
          <a:p>
            <a:pPr indent="-317500" lvl="1" marL="914400" rtl="0" algn="l">
              <a:spcBef>
                <a:spcPts val="0"/>
              </a:spcBef>
              <a:spcAft>
                <a:spcPts val="0"/>
              </a:spcAft>
              <a:buSzPts val="1400"/>
              <a:buChar char="○"/>
            </a:pPr>
            <a:r>
              <a:rPr lang="en"/>
              <a:t>The model shows the growth of actual revenue from 83% to 91%</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w/ 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